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9" r:id="rId2"/>
    <p:sldId id="257" r:id="rId3"/>
    <p:sldId id="258" r:id="rId4"/>
    <p:sldId id="260" r:id="rId5"/>
    <p:sldId id="261" r:id="rId6"/>
    <p:sldId id="262" r:id="rId7"/>
    <p:sldId id="263" r:id="rId8"/>
    <p:sldId id="264" r:id="rId9"/>
    <p:sldId id="265" r:id="rId10"/>
    <p:sldId id="266" r:id="rId11"/>
    <p:sldId id="267" r:id="rId12"/>
    <p:sldId id="271" r:id="rId13"/>
    <p:sldId id="268" r:id="rId14"/>
    <p:sldId id="270" r:id="rId15"/>
    <p:sldId id="272" r:id="rId16"/>
    <p:sldId id="273" r:id="rId17"/>
    <p:sldId id="274" r:id="rId18"/>
  </p:sldIdLst>
  <p:sldSz cx="12192000" cy="6858000"/>
  <p:notesSz cx="6881813"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671AB-213E-4ED0-A11E-B4C1EA4EF0A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78E77A7-9364-4D9E-B750-179561A5F7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A7357B1-8CE3-4F42-9271-7722C08DBF1D}"/>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5" name="Footer Placeholder 4">
            <a:extLst>
              <a:ext uri="{FF2B5EF4-FFF2-40B4-BE49-F238E27FC236}">
                <a16:creationId xmlns:a16="http://schemas.microsoft.com/office/drawing/2014/main" id="{17D8D837-93AC-4BD9-9764-306C3D4112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1E0878-B010-4349-A8E0-E3B8EFAF6912}"/>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3435867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AF317-68AE-4229-A8F8-7A8D4A815CA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C80283-F89C-43ED-A1C9-0628B3187B3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4B7BB4-650A-4828-9CE7-F0699339B590}"/>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5" name="Footer Placeholder 4">
            <a:extLst>
              <a:ext uri="{FF2B5EF4-FFF2-40B4-BE49-F238E27FC236}">
                <a16:creationId xmlns:a16="http://schemas.microsoft.com/office/drawing/2014/main" id="{9163431E-5CDD-45F0-98DA-34D0798EA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8165C2-C8FE-4BB4-86B7-93EA792D0C3E}"/>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502713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E281E6-F8FC-40C4-A21A-76C6AC9A6F4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70FE18B-18A4-46D4-B38F-B626AE26A5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B7D00F-5E86-42D2-91BD-3C3ABC05EEB2}"/>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5" name="Footer Placeholder 4">
            <a:extLst>
              <a:ext uri="{FF2B5EF4-FFF2-40B4-BE49-F238E27FC236}">
                <a16:creationId xmlns:a16="http://schemas.microsoft.com/office/drawing/2014/main" id="{6CA4E4F9-2F58-4487-9E4F-EA68830716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96AC92-7776-4C80-82DC-2EF15FA8D075}"/>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607861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A83DD-6644-4CE3-9E35-79CA4E7DEC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7A012D-B323-483D-9DE4-6EAE7B2B18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7BD30B-9A40-463C-8F21-E1F4380B4D40}"/>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5" name="Footer Placeholder 4">
            <a:extLst>
              <a:ext uri="{FF2B5EF4-FFF2-40B4-BE49-F238E27FC236}">
                <a16:creationId xmlns:a16="http://schemas.microsoft.com/office/drawing/2014/main" id="{A3226F39-6456-45A4-B1E8-771D6F368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8A8FEF-4A24-4E9F-B1B3-D463D35B4E2C}"/>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3860235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25649-332A-4A07-94B6-4579AF244E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E8DC262-8C88-449B-81CF-5F77FF36FA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AF4475-A76F-400E-A0BC-B810FFCDA3BB}"/>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5" name="Footer Placeholder 4">
            <a:extLst>
              <a:ext uri="{FF2B5EF4-FFF2-40B4-BE49-F238E27FC236}">
                <a16:creationId xmlns:a16="http://schemas.microsoft.com/office/drawing/2014/main" id="{EA238B50-EF1B-469A-8220-21F4807F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D47CE3-099C-4BE3-A64B-2B557DA89498}"/>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32248833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29044-639B-419B-9E59-8617F37BAC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068044B-68FD-454D-B7BC-28C39BF4BBF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FCDFA3-930C-4520-831D-6480DDD7B68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600C68-780E-4532-AD38-5AA1EE13651A}"/>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6" name="Footer Placeholder 5">
            <a:extLst>
              <a:ext uri="{FF2B5EF4-FFF2-40B4-BE49-F238E27FC236}">
                <a16:creationId xmlns:a16="http://schemas.microsoft.com/office/drawing/2014/main" id="{C1710D7F-CDA6-45DC-9316-EACE13611F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9C1916-523B-4EDE-8C1D-DE37C6611723}"/>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3204384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E0223-3FFB-4FFF-AA16-F4FA1D5642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152970-CFF6-4E8D-ADD3-FA52B647CE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9569FF-5868-43C5-ABD4-FE084AEF3EC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E95EAB-3D3A-4EDD-A86C-BC218D2F7C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C76DD3-4876-4095-98C4-BE064457480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E0E25D7-6EB5-45C0-BDDC-94163BFB27C0}"/>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8" name="Footer Placeholder 7">
            <a:extLst>
              <a:ext uri="{FF2B5EF4-FFF2-40B4-BE49-F238E27FC236}">
                <a16:creationId xmlns:a16="http://schemas.microsoft.com/office/drawing/2014/main" id="{26E2873C-10EC-448F-BF69-150729458B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7AD2EC-E5C8-4A8B-BF78-62DCA49974C2}"/>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349159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36661-CFBF-4537-8A04-29E778A8C2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E763140-152E-4BAE-82B4-C03DA2F071AE}"/>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4" name="Footer Placeholder 3">
            <a:extLst>
              <a:ext uri="{FF2B5EF4-FFF2-40B4-BE49-F238E27FC236}">
                <a16:creationId xmlns:a16="http://schemas.microsoft.com/office/drawing/2014/main" id="{1ECA71E6-9DDE-4066-A66E-97E07E47F6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8E436A0-96C4-42A1-8948-5AB8E667686E}"/>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222065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1EABBB-2A64-4E2C-B67B-6212F718BE9D}"/>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3" name="Footer Placeholder 2">
            <a:extLst>
              <a:ext uri="{FF2B5EF4-FFF2-40B4-BE49-F238E27FC236}">
                <a16:creationId xmlns:a16="http://schemas.microsoft.com/office/drawing/2014/main" id="{6CFB889E-FF64-4ABC-ACEF-D465E8A29CF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E42902-649E-4350-8DC9-680A3F3863E2}"/>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2996642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3F9B7-FCA2-41B5-9F0C-6A5C46D371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A8D5EF3-E9C5-44BE-8139-0A403B7EC6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24D4206-7515-44F9-B49F-D1B0FA3958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4F0C16-8BAB-4F9A-A12B-836D622291B3}"/>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6" name="Footer Placeholder 5">
            <a:extLst>
              <a:ext uri="{FF2B5EF4-FFF2-40B4-BE49-F238E27FC236}">
                <a16:creationId xmlns:a16="http://schemas.microsoft.com/office/drawing/2014/main" id="{9C856D2A-02A3-4382-9EC9-C57BA47A11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BEEB47-211B-44D0-A411-D362072418EF}"/>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546750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0E62A-5D4C-40DD-9A30-A6EB5E594D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A1E507F-4655-4AC6-A2A2-D726BC5C37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12191B4-DD67-467A-8B2A-FC70881FAD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243E5E-228D-4838-9E00-F575B1681355}"/>
              </a:ext>
            </a:extLst>
          </p:cNvPr>
          <p:cNvSpPr>
            <a:spLocks noGrp="1"/>
          </p:cNvSpPr>
          <p:nvPr>
            <p:ph type="dt" sz="half" idx="10"/>
          </p:nvPr>
        </p:nvSpPr>
        <p:spPr/>
        <p:txBody>
          <a:bodyPr/>
          <a:lstStyle/>
          <a:p>
            <a:fld id="{53C112B0-D502-4ED2-8574-8068BA5F7504}" type="datetimeFigureOut">
              <a:rPr lang="en-US" smtClean="0"/>
              <a:t>3/29/2021</a:t>
            </a:fld>
            <a:endParaRPr lang="en-US"/>
          </a:p>
        </p:txBody>
      </p:sp>
      <p:sp>
        <p:nvSpPr>
          <p:cNvPr id="6" name="Footer Placeholder 5">
            <a:extLst>
              <a:ext uri="{FF2B5EF4-FFF2-40B4-BE49-F238E27FC236}">
                <a16:creationId xmlns:a16="http://schemas.microsoft.com/office/drawing/2014/main" id="{CA13FADA-F925-4D21-B566-D45260D2F1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B151D6-2CA7-4108-AE9A-924E6FF61D7C}"/>
              </a:ext>
            </a:extLst>
          </p:cNvPr>
          <p:cNvSpPr>
            <a:spLocks noGrp="1"/>
          </p:cNvSpPr>
          <p:nvPr>
            <p:ph type="sldNum" sz="quarter" idx="12"/>
          </p:nvPr>
        </p:nvSpPr>
        <p:spPr/>
        <p:txBody>
          <a:bodyPr/>
          <a:lstStyle/>
          <a:p>
            <a:fld id="{EDB89ACC-9C12-42D9-B27B-77523F941A47}" type="slidenum">
              <a:rPr lang="en-US" smtClean="0"/>
              <a:t>‹#›</a:t>
            </a:fld>
            <a:endParaRPr lang="en-US"/>
          </a:p>
        </p:txBody>
      </p:sp>
    </p:spTree>
    <p:extLst>
      <p:ext uri="{BB962C8B-B14F-4D97-AF65-F5344CB8AC3E}">
        <p14:creationId xmlns:p14="http://schemas.microsoft.com/office/powerpoint/2010/main" val="1255134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420AF1F-9ABE-424A-8184-4AD5AE1000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E7E6E9-8257-45C3-AAB7-027EB32CED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6ED5CE-B9E8-4D26-8426-94C5DE631C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C112B0-D502-4ED2-8574-8068BA5F7504}" type="datetimeFigureOut">
              <a:rPr lang="en-US" smtClean="0"/>
              <a:t>3/29/2021</a:t>
            </a:fld>
            <a:endParaRPr lang="en-US"/>
          </a:p>
        </p:txBody>
      </p:sp>
      <p:sp>
        <p:nvSpPr>
          <p:cNvPr id="5" name="Footer Placeholder 4">
            <a:extLst>
              <a:ext uri="{FF2B5EF4-FFF2-40B4-BE49-F238E27FC236}">
                <a16:creationId xmlns:a16="http://schemas.microsoft.com/office/drawing/2014/main" id="{3A6ED169-249A-4383-A3BA-DF271D269A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35C063F-D50C-4D16-A87D-CE82449D77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B89ACC-9C12-42D9-B27B-77523F941A47}" type="slidenum">
              <a:rPr lang="en-US" smtClean="0"/>
              <a:t>‹#›</a:t>
            </a:fld>
            <a:endParaRPr lang="en-US"/>
          </a:p>
        </p:txBody>
      </p:sp>
    </p:spTree>
    <p:extLst>
      <p:ext uri="{BB962C8B-B14F-4D97-AF65-F5344CB8AC3E}">
        <p14:creationId xmlns:p14="http://schemas.microsoft.com/office/powerpoint/2010/main" val="2060507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8.png"/><Relationship Id="rId1" Type="http://schemas.openxmlformats.org/officeDocument/2006/relationships/slideLayout" Target="../slideLayouts/slideLayout2.xml"/><Relationship Id="rId5" Type="http://schemas.microsoft.com/office/2007/relationships/hdphoto" Target="../media/hdphoto5.wdp"/><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ircuit board&#10;&#10;Description automatically generated">
            <a:extLst>
              <a:ext uri="{FF2B5EF4-FFF2-40B4-BE49-F238E27FC236}">
                <a16:creationId xmlns:a16="http://schemas.microsoft.com/office/drawing/2014/main" id="{6AAFE37D-B218-4C8B-B75F-48C164CDF7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032"/>
            <a:ext cx="12192000" cy="2578768"/>
          </a:xfrm>
          <a:prstGeom prst="rect">
            <a:avLst/>
          </a:prstGeom>
        </p:spPr>
      </p:pic>
      <p:sp>
        <p:nvSpPr>
          <p:cNvPr id="3" name="object 20">
            <a:extLst>
              <a:ext uri="{FF2B5EF4-FFF2-40B4-BE49-F238E27FC236}">
                <a16:creationId xmlns:a16="http://schemas.microsoft.com/office/drawing/2014/main" id="{ACEF263A-664A-4F43-9D15-9F8A8309C725}"/>
              </a:ext>
            </a:extLst>
          </p:cNvPr>
          <p:cNvSpPr txBox="1">
            <a:spLocks/>
          </p:cNvSpPr>
          <p:nvPr/>
        </p:nvSpPr>
        <p:spPr>
          <a:xfrm>
            <a:off x="1447800" y="2837180"/>
            <a:ext cx="8737600" cy="633507"/>
          </a:xfrm>
          <a:prstGeom prst="rect">
            <a:avLst/>
          </a:prstGeom>
        </p:spPr>
        <p:txBody>
          <a:bodyPr vert="horz" wrap="square" lIns="0" tIns="81280" rIns="0" bIns="0"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468120" marR="5080" indent="-1456055" algn="ctr">
              <a:lnSpc>
                <a:spcPts val="4320"/>
              </a:lnSpc>
              <a:spcBef>
                <a:spcPts val="640"/>
              </a:spcBef>
            </a:pPr>
            <a:r>
              <a:rPr lang="en-US" sz="4000" b="1" spc="-5" dirty="0">
                <a:solidFill>
                  <a:srgbClr val="FFC000"/>
                </a:solidFill>
                <a:latin typeface="Gothic Uralic"/>
                <a:cs typeface="Gothic Uralic"/>
              </a:rPr>
              <a:t>Artificial</a:t>
            </a:r>
            <a:r>
              <a:rPr lang="en-US" sz="4000" b="1" spc="-55" dirty="0">
                <a:solidFill>
                  <a:srgbClr val="FFC000"/>
                </a:solidFill>
                <a:latin typeface="Gothic Uralic"/>
                <a:cs typeface="Gothic Uralic"/>
              </a:rPr>
              <a:t> </a:t>
            </a:r>
            <a:r>
              <a:rPr lang="en-US" sz="4000" b="1" spc="-5" dirty="0">
                <a:solidFill>
                  <a:srgbClr val="FFC000"/>
                </a:solidFill>
                <a:latin typeface="Gothic Uralic"/>
                <a:cs typeface="Gothic Uralic"/>
              </a:rPr>
              <a:t>Intelligence  </a:t>
            </a:r>
            <a:r>
              <a:rPr lang="en-US" sz="4000" b="1" spc="-10" dirty="0">
                <a:solidFill>
                  <a:srgbClr val="FFC000"/>
                </a:solidFill>
                <a:latin typeface="Gothic Uralic"/>
                <a:cs typeface="Gothic Uralic"/>
              </a:rPr>
              <a:t>(</a:t>
            </a:r>
            <a:r>
              <a:rPr lang="en-US" sz="4000" b="1" spc="-10" dirty="0" smtClean="0">
                <a:solidFill>
                  <a:srgbClr val="FFC000"/>
                </a:solidFill>
                <a:latin typeface="Gothic Uralic"/>
                <a:cs typeface="Gothic Uralic"/>
              </a:rPr>
              <a:t>CS-461</a:t>
            </a:r>
            <a:r>
              <a:rPr lang="en-US" sz="4000" b="1" spc="-10" dirty="0">
                <a:solidFill>
                  <a:srgbClr val="FFC000"/>
                </a:solidFill>
                <a:latin typeface="Gothic Uralic"/>
                <a:cs typeface="Gothic Uralic"/>
              </a:rPr>
              <a:t>)</a:t>
            </a:r>
            <a:endParaRPr lang="en-US" sz="4000" dirty="0">
              <a:latin typeface="Gothic Uralic"/>
              <a:cs typeface="Gothic Uralic"/>
            </a:endParaRPr>
          </a:p>
        </p:txBody>
      </p:sp>
      <p:sp>
        <p:nvSpPr>
          <p:cNvPr id="4" name="Rectangle 3">
            <a:extLst>
              <a:ext uri="{FF2B5EF4-FFF2-40B4-BE49-F238E27FC236}">
                <a16:creationId xmlns:a16="http://schemas.microsoft.com/office/drawing/2014/main" id="{0B6F2385-A693-486C-AF3F-3B8F37F07F92}"/>
              </a:ext>
            </a:extLst>
          </p:cNvPr>
          <p:cNvSpPr/>
          <p:nvPr/>
        </p:nvSpPr>
        <p:spPr>
          <a:xfrm>
            <a:off x="268705" y="4280080"/>
            <a:ext cx="10261600" cy="541174"/>
          </a:xfrm>
          <a:prstGeom prst="rect">
            <a:avLst/>
          </a:prstGeom>
        </p:spPr>
        <p:txBody>
          <a:bodyPr wrap="square">
            <a:spAutoFit/>
          </a:bodyPr>
          <a:lstStyle/>
          <a:p>
            <a:pPr marL="12700" marR="5080" indent="1356360" algn="ctr">
              <a:lnSpc>
                <a:spcPts val="3460"/>
              </a:lnSpc>
              <a:spcBef>
                <a:spcPts val="535"/>
              </a:spcBef>
            </a:pPr>
            <a:r>
              <a:rPr lang="en-US" sz="3200" b="1" spc="-5" dirty="0">
                <a:solidFill>
                  <a:schemeClr val="tx2"/>
                </a:solidFill>
                <a:latin typeface="Arial Rounded MT Bold" panose="020F0704030504030204" pitchFamily="34" charset="0"/>
                <a:cs typeface="Gothic Uralic"/>
              </a:rPr>
              <a:t>Chapter 5: </a:t>
            </a:r>
            <a:r>
              <a:rPr lang="en-US" sz="3200" b="1" spc="-5">
                <a:solidFill>
                  <a:schemeClr val="tx2"/>
                </a:solidFill>
                <a:latin typeface="Arial Rounded MT Bold" panose="020F0704030504030204" pitchFamily="34" charset="0"/>
                <a:cs typeface="Gothic Uralic"/>
              </a:rPr>
              <a:t>Adverserial</a:t>
            </a:r>
            <a:r>
              <a:rPr lang="en-US" sz="3200" b="1" spc="-5" dirty="0">
                <a:solidFill>
                  <a:schemeClr val="tx2"/>
                </a:solidFill>
                <a:latin typeface="Arial Rounded MT Bold" panose="020F0704030504030204" pitchFamily="34" charset="0"/>
                <a:cs typeface="Gothic Uralic"/>
              </a:rPr>
              <a:t> Search</a:t>
            </a:r>
            <a:endParaRPr lang="en-US" sz="3200" b="1" dirty="0">
              <a:solidFill>
                <a:schemeClr val="tx2"/>
              </a:solidFill>
              <a:latin typeface="Arial Rounded MT Bold" panose="020F0704030504030204" pitchFamily="34" charset="0"/>
              <a:cs typeface="Gothic Uralic"/>
            </a:endParaRPr>
          </a:p>
        </p:txBody>
      </p:sp>
    </p:spTree>
    <p:extLst>
      <p:ext uri="{BB962C8B-B14F-4D97-AF65-F5344CB8AC3E}">
        <p14:creationId xmlns:p14="http://schemas.microsoft.com/office/powerpoint/2010/main" val="17623435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997DB6-B646-4C91-9ECE-DEC02E1F7262}"/>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294968" y="1"/>
            <a:ext cx="11297263" cy="6857999"/>
          </a:xfrm>
          <a:prstGeom prst="rect">
            <a:avLst/>
          </a:prstGeom>
        </p:spPr>
      </p:pic>
      <p:cxnSp>
        <p:nvCxnSpPr>
          <p:cNvPr id="5" name="Straight Arrow Connector 4">
            <a:extLst>
              <a:ext uri="{FF2B5EF4-FFF2-40B4-BE49-F238E27FC236}">
                <a16:creationId xmlns:a16="http://schemas.microsoft.com/office/drawing/2014/main" id="{A7BC6B5E-0E44-4F19-A642-4A50A0D8EC1E}"/>
              </a:ext>
            </a:extLst>
          </p:cNvPr>
          <p:cNvCxnSpPr/>
          <p:nvPr/>
        </p:nvCxnSpPr>
        <p:spPr>
          <a:xfrm flipV="1">
            <a:off x="8332839" y="3642852"/>
            <a:ext cx="0" cy="199103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7A85421A-07C1-402C-992F-1D94D8728B95}"/>
              </a:ext>
            </a:extLst>
          </p:cNvPr>
          <p:cNvCxnSpPr>
            <a:cxnSpLocks/>
          </p:cNvCxnSpPr>
          <p:nvPr/>
        </p:nvCxnSpPr>
        <p:spPr>
          <a:xfrm flipV="1">
            <a:off x="8332839" y="2654710"/>
            <a:ext cx="471948" cy="88490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54A6F1F-6B93-44AB-B987-3ED168D9CBA7}"/>
              </a:ext>
            </a:extLst>
          </p:cNvPr>
          <p:cNvCxnSpPr>
            <a:cxnSpLocks/>
          </p:cNvCxnSpPr>
          <p:nvPr/>
        </p:nvCxnSpPr>
        <p:spPr>
          <a:xfrm flipH="1" flipV="1">
            <a:off x="7379111" y="1922208"/>
            <a:ext cx="1425676" cy="33429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3692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9DA05-8693-4D4A-977C-FABD4DCF25F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7CD2183-1890-48ED-B3EC-8DFE1B4BAE9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D507B7E-AA7E-4A2D-8E6E-25C9E4493F9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saturation sat="400000"/>
                    </a14:imgEffect>
                  </a14:imgLayer>
                </a14:imgProps>
              </a:ext>
            </a:extLst>
          </a:blip>
          <a:stretch>
            <a:fillRect/>
          </a:stretch>
        </p:blipFill>
        <p:spPr>
          <a:xfrm>
            <a:off x="486697" y="221226"/>
            <a:ext cx="11120283" cy="6271649"/>
          </a:xfrm>
          <a:prstGeom prst="rect">
            <a:avLst/>
          </a:prstGeom>
        </p:spPr>
      </p:pic>
      <p:sp>
        <p:nvSpPr>
          <p:cNvPr id="6" name="Rectangle 5">
            <a:extLst>
              <a:ext uri="{FF2B5EF4-FFF2-40B4-BE49-F238E27FC236}">
                <a16:creationId xmlns:a16="http://schemas.microsoft.com/office/drawing/2014/main" id="{164E629B-C31C-496C-B298-C82FF61701D3}"/>
              </a:ext>
            </a:extLst>
          </p:cNvPr>
          <p:cNvSpPr/>
          <p:nvPr/>
        </p:nvSpPr>
        <p:spPr>
          <a:xfrm>
            <a:off x="8509819" y="2492477"/>
            <a:ext cx="2315497" cy="486697"/>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FA2B9695-698C-4C85-874A-41A800366E10}"/>
              </a:ext>
            </a:extLst>
          </p:cNvPr>
          <p:cNvSpPr/>
          <p:nvPr/>
        </p:nvSpPr>
        <p:spPr>
          <a:xfrm>
            <a:off x="6799005" y="3183423"/>
            <a:ext cx="1474839" cy="49115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50729BEA-CDBC-4B13-BBAC-DA11D0F0DC8D}"/>
              </a:ext>
            </a:extLst>
          </p:cNvPr>
          <p:cNvSpPr/>
          <p:nvPr/>
        </p:nvSpPr>
        <p:spPr>
          <a:xfrm>
            <a:off x="7034980" y="4001294"/>
            <a:ext cx="1238864" cy="306988"/>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a:solidFill>
                  <a:srgbClr val="B80000"/>
                </a:solidFill>
              </a:rPr>
              <a:t>Hasan</a:t>
            </a:r>
            <a:endParaRPr lang="en-US"/>
          </a:p>
        </p:txBody>
      </p:sp>
      <p:sp>
        <p:nvSpPr>
          <p:cNvPr id="5" name="TextBox 4">
            <a:extLst>
              <a:ext uri="{FF2B5EF4-FFF2-40B4-BE49-F238E27FC236}">
                <a16:creationId xmlns:a16="http://schemas.microsoft.com/office/drawing/2014/main" id="{82FB05C5-96B3-4B57-8C2F-EEB289B36263}"/>
              </a:ext>
            </a:extLst>
          </p:cNvPr>
          <p:cNvSpPr txBox="1"/>
          <p:nvPr/>
        </p:nvSpPr>
        <p:spPr>
          <a:xfrm>
            <a:off x="8265856" y="2528957"/>
            <a:ext cx="2795434" cy="677108"/>
          </a:xfrm>
          <a:prstGeom prst="rect">
            <a:avLst/>
          </a:prstGeom>
          <a:noFill/>
        </p:spPr>
        <p:txBody>
          <a:bodyPr wrap="square" rtlCol="0">
            <a:spAutoFit/>
          </a:bodyPr>
          <a:lstStyle/>
          <a:p>
            <a:r>
              <a:rPr lang="en-US" sz="2000" b="1" dirty="0">
                <a:solidFill>
                  <a:schemeClr val="accent1">
                    <a:lumMod val="50000"/>
                  </a:schemeClr>
                </a:solidFill>
              </a:rPr>
              <a:t>Abu-Bakr         Abu-Bakr</a:t>
            </a:r>
          </a:p>
          <a:p>
            <a:endParaRPr lang="en-US" b="1" dirty="0">
              <a:solidFill>
                <a:schemeClr val="accent1">
                  <a:lumMod val="50000"/>
                </a:schemeClr>
              </a:solidFill>
            </a:endParaRPr>
          </a:p>
        </p:txBody>
      </p:sp>
      <p:sp>
        <p:nvSpPr>
          <p:cNvPr id="9" name="TextBox 8">
            <a:extLst>
              <a:ext uri="{FF2B5EF4-FFF2-40B4-BE49-F238E27FC236}">
                <a16:creationId xmlns:a16="http://schemas.microsoft.com/office/drawing/2014/main" id="{00431AFA-671F-4BDD-91B1-36FEBC353121}"/>
              </a:ext>
            </a:extLst>
          </p:cNvPr>
          <p:cNvSpPr txBox="1"/>
          <p:nvPr/>
        </p:nvSpPr>
        <p:spPr>
          <a:xfrm>
            <a:off x="7191066" y="3311557"/>
            <a:ext cx="1318753" cy="400110"/>
          </a:xfrm>
          <a:prstGeom prst="rect">
            <a:avLst/>
          </a:prstGeom>
          <a:noFill/>
        </p:spPr>
        <p:txBody>
          <a:bodyPr wrap="square" rtlCol="0">
            <a:spAutoFit/>
          </a:bodyPr>
          <a:lstStyle/>
          <a:p>
            <a:r>
              <a:rPr lang="en-US" sz="2000" b="1" dirty="0">
                <a:solidFill>
                  <a:srgbClr val="B80000"/>
                </a:solidFill>
              </a:rPr>
              <a:t>Hasan</a:t>
            </a:r>
            <a:r>
              <a:rPr lang="en-US" sz="2000" b="1" dirty="0">
                <a:solidFill>
                  <a:srgbClr val="C00000"/>
                </a:solidFill>
              </a:rPr>
              <a:t> </a:t>
            </a:r>
          </a:p>
        </p:txBody>
      </p:sp>
      <p:sp>
        <p:nvSpPr>
          <p:cNvPr id="10" name="TextBox 9">
            <a:extLst>
              <a:ext uri="{FF2B5EF4-FFF2-40B4-BE49-F238E27FC236}">
                <a16:creationId xmlns:a16="http://schemas.microsoft.com/office/drawing/2014/main" id="{39A08B97-82D2-4EF8-A36A-D9171C660934}"/>
              </a:ext>
            </a:extLst>
          </p:cNvPr>
          <p:cNvSpPr txBox="1"/>
          <p:nvPr/>
        </p:nvSpPr>
        <p:spPr>
          <a:xfrm>
            <a:off x="6799005" y="2094271"/>
            <a:ext cx="4554795" cy="3052916"/>
          </a:xfrm>
          <a:prstGeom prst="rect">
            <a:avLst/>
          </a:prstGeom>
          <a:noFill/>
        </p:spPr>
        <p:txBody>
          <a:bodyPr wrap="square" rtlCol="0">
            <a:spAutoFit/>
          </a:bodyPr>
          <a:lstStyle/>
          <a:p>
            <a:endParaRPr lang="en-US" dirty="0"/>
          </a:p>
        </p:txBody>
      </p:sp>
      <p:sp>
        <p:nvSpPr>
          <p:cNvPr id="11" name="Rectangle 10">
            <a:extLst>
              <a:ext uri="{FF2B5EF4-FFF2-40B4-BE49-F238E27FC236}">
                <a16:creationId xmlns:a16="http://schemas.microsoft.com/office/drawing/2014/main" id="{5C4DB280-11FA-42E1-BF5B-9F57812071A8}"/>
              </a:ext>
            </a:extLst>
          </p:cNvPr>
          <p:cNvSpPr/>
          <p:nvPr/>
        </p:nvSpPr>
        <p:spPr>
          <a:xfrm>
            <a:off x="6545825" y="1778359"/>
            <a:ext cx="5061155" cy="4398604"/>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2" name="Picture 11">
            <a:extLst>
              <a:ext uri="{FF2B5EF4-FFF2-40B4-BE49-F238E27FC236}">
                <a16:creationId xmlns:a16="http://schemas.microsoft.com/office/drawing/2014/main" id="{C637B831-E7EE-4FAF-B99E-EA618B66F2C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6392809" y="1778359"/>
            <a:ext cx="5276850" cy="4232377"/>
          </a:xfrm>
          <a:prstGeom prst="rect">
            <a:avLst/>
          </a:prstGeom>
        </p:spPr>
      </p:pic>
      <p:sp>
        <p:nvSpPr>
          <p:cNvPr id="13" name="Rectangle 12">
            <a:extLst>
              <a:ext uri="{FF2B5EF4-FFF2-40B4-BE49-F238E27FC236}">
                <a16:creationId xmlns:a16="http://schemas.microsoft.com/office/drawing/2014/main" id="{BF58A0D9-EDD7-406A-BF0F-E680538215A6}"/>
              </a:ext>
            </a:extLst>
          </p:cNvPr>
          <p:cNvSpPr/>
          <p:nvPr/>
        </p:nvSpPr>
        <p:spPr>
          <a:xfrm>
            <a:off x="3008671" y="6010736"/>
            <a:ext cx="221226" cy="48213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633AFE52-D599-4B89-8F83-50CD4F34858E}"/>
              </a:ext>
            </a:extLst>
          </p:cNvPr>
          <p:cNvSpPr txBox="1"/>
          <p:nvPr/>
        </p:nvSpPr>
        <p:spPr>
          <a:xfrm>
            <a:off x="2890684" y="5962619"/>
            <a:ext cx="339213" cy="523220"/>
          </a:xfrm>
          <a:prstGeom prst="rect">
            <a:avLst/>
          </a:prstGeom>
          <a:noFill/>
        </p:spPr>
        <p:txBody>
          <a:bodyPr wrap="square" rtlCol="0">
            <a:spAutoFit/>
          </a:bodyPr>
          <a:lstStyle/>
          <a:p>
            <a:r>
              <a:rPr lang="en-US" sz="2800" b="1" dirty="0"/>
              <a:t>3</a:t>
            </a:r>
          </a:p>
        </p:txBody>
      </p:sp>
    </p:spTree>
    <p:extLst>
      <p:ext uri="{BB962C8B-B14F-4D97-AF65-F5344CB8AC3E}">
        <p14:creationId xmlns:p14="http://schemas.microsoft.com/office/powerpoint/2010/main" val="3192153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2E6EB-AB64-4321-8D4A-AF6643740C68}"/>
              </a:ext>
            </a:extLst>
          </p:cNvPr>
          <p:cNvSpPr>
            <a:spLocks noGrp="1"/>
          </p:cNvSpPr>
          <p:nvPr>
            <p:ph type="title"/>
          </p:nvPr>
        </p:nvSpPr>
        <p:spPr/>
        <p:txBody>
          <a:bodyPr/>
          <a:lstStyle/>
          <a:p>
            <a:r>
              <a:rPr lang="en-US" b="1" dirty="0">
                <a:solidFill>
                  <a:srgbClr val="0070C0"/>
                </a:solidFill>
                <a:latin typeface="+mn-lt"/>
              </a:rPr>
              <a:t>Prisoner’s Dilemma in Extensive Form</a:t>
            </a:r>
          </a:p>
        </p:txBody>
      </p:sp>
      <p:pic>
        <p:nvPicPr>
          <p:cNvPr id="5" name="Content Placeholder 4" descr="A picture containing text, whiteboard&#10;&#10;Description automatically generated">
            <a:extLst>
              <a:ext uri="{FF2B5EF4-FFF2-40B4-BE49-F238E27FC236}">
                <a16:creationId xmlns:a16="http://schemas.microsoft.com/office/drawing/2014/main" id="{15D9F905-9EBC-430F-B37F-C7B53F421B0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rot="16200000">
            <a:off x="3743632" y="-892278"/>
            <a:ext cx="4704736" cy="9497961"/>
          </a:xfrm>
        </p:spPr>
      </p:pic>
    </p:spTree>
    <p:extLst>
      <p:ext uri="{BB962C8B-B14F-4D97-AF65-F5344CB8AC3E}">
        <p14:creationId xmlns:p14="http://schemas.microsoft.com/office/powerpoint/2010/main" val="3092841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901572FA-3B8E-4057-BCE7-C9161126F6A3}"/>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harpenSoften amount="500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838199" y="584615"/>
            <a:ext cx="10515599" cy="5908260"/>
          </a:xfrm>
        </p:spPr>
      </p:pic>
    </p:spTree>
    <p:extLst>
      <p:ext uri="{BB962C8B-B14F-4D97-AF65-F5344CB8AC3E}">
        <p14:creationId xmlns:p14="http://schemas.microsoft.com/office/powerpoint/2010/main" val="3397232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3D6C6-F335-4250-B2CA-32484ED52DCD}"/>
              </a:ext>
            </a:extLst>
          </p:cNvPr>
          <p:cNvSpPr>
            <a:spLocks noGrp="1"/>
          </p:cNvSpPr>
          <p:nvPr>
            <p:ph type="title"/>
          </p:nvPr>
        </p:nvSpPr>
        <p:spPr/>
        <p:txBody>
          <a:bodyPr/>
          <a:lstStyle/>
          <a:p>
            <a:r>
              <a:rPr lang="en-US" b="1" dirty="0">
                <a:solidFill>
                  <a:srgbClr val="0070C0"/>
                </a:solidFill>
                <a:latin typeface="+mn-lt"/>
              </a:rPr>
              <a:t>Properties of Mini-Max algorithm:</a:t>
            </a:r>
            <a:br>
              <a:rPr lang="en-US" b="1" dirty="0">
                <a:solidFill>
                  <a:srgbClr val="0070C0"/>
                </a:solidFill>
                <a:latin typeface="+mn-lt"/>
              </a:rPr>
            </a:br>
            <a:endParaRPr lang="en-US" b="1" dirty="0">
              <a:solidFill>
                <a:srgbClr val="0070C0"/>
              </a:solidFill>
              <a:latin typeface="+mn-lt"/>
            </a:endParaRPr>
          </a:p>
        </p:txBody>
      </p:sp>
      <p:sp>
        <p:nvSpPr>
          <p:cNvPr id="3" name="Content Placeholder 2">
            <a:extLst>
              <a:ext uri="{FF2B5EF4-FFF2-40B4-BE49-F238E27FC236}">
                <a16:creationId xmlns:a16="http://schemas.microsoft.com/office/drawing/2014/main" id="{5EE148EB-E624-4D65-AA21-FC8EA2F799BE}"/>
              </a:ext>
            </a:extLst>
          </p:cNvPr>
          <p:cNvSpPr>
            <a:spLocks noGrp="1"/>
          </p:cNvSpPr>
          <p:nvPr>
            <p:ph idx="1"/>
          </p:nvPr>
        </p:nvSpPr>
        <p:spPr/>
        <p:txBody>
          <a:bodyPr/>
          <a:lstStyle/>
          <a:p>
            <a:r>
              <a:rPr lang="en-US" b="1" dirty="0">
                <a:solidFill>
                  <a:srgbClr val="0070C0"/>
                </a:solidFill>
              </a:rPr>
              <a:t>Complete</a:t>
            </a:r>
            <a:r>
              <a:rPr lang="en-US" b="1" dirty="0"/>
              <a:t>-</a:t>
            </a:r>
            <a:r>
              <a:rPr lang="en-US" dirty="0"/>
              <a:t> Min-Max algorithm is Complete. It will definitely find a solution (if exist), in the finite search tree.</a:t>
            </a:r>
          </a:p>
          <a:p>
            <a:r>
              <a:rPr lang="en-US" b="1" dirty="0">
                <a:solidFill>
                  <a:srgbClr val="0070C0"/>
                </a:solidFill>
              </a:rPr>
              <a:t>Optimal</a:t>
            </a:r>
            <a:r>
              <a:rPr lang="en-US" b="1" dirty="0"/>
              <a:t>-</a:t>
            </a:r>
            <a:r>
              <a:rPr lang="en-US" dirty="0"/>
              <a:t> Min-Max algorithm is optimal if both opponents are playing optimally.</a:t>
            </a:r>
          </a:p>
          <a:p>
            <a:r>
              <a:rPr lang="en-US" b="1" dirty="0">
                <a:solidFill>
                  <a:srgbClr val="0070C0"/>
                </a:solidFill>
              </a:rPr>
              <a:t>Time complexity-</a:t>
            </a:r>
            <a:r>
              <a:rPr lang="en-US" dirty="0"/>
              <a:t> As it performs DFS for the game-tree, so the time complexity of Min-Max algorithm is </a:t>
            </a:r>
            <a:r>
              <a:rPr lang="en-US" b="1" dirty="0"/>
              <a:t>O(b</a:t>
            </a:r>
            <a:r>
              <a:rPr lang="en-US" b="1" baseline="30000" dirty="0"/>
              <a:t>d</a:t>
            </a:r>
            <a:r>
              <a:rPr lang="en-US" b="1" dirty="0"/>
              <a:t>)</a:t>
            </a:r>
            <a:r>
              <a:rPr lang="en-US" dirty="0"/>
              <a:t>, where b is branching factor of the game-tree, and m is the maximum depth of the tree.</a:t>
            </a:r>
          </a:p>
          <a:p>
            <a:r>
              <a:rPr lang="en-US" b="1" dirty="0">
                <a:solidFill>
                  <a:srgbClr val="0070C0"/>
                </a:solidFill>
              </a:rPr>
              <a:t>Space Complexity-</a:t>
            </a:r>
            <a:r>
              <a:rPr lang="en-US" dirty="0"/>
              <a:t> Space complexity of Mini-max algorithm is also similar to DFS which is </a:t>
            </a:r>
            <a:r>
              <a:rPr lang="en-US" b="1" dirty="0"/>
              <a:t>O (b</a:t>
            </a:r>
            <a:r>
              <a:rPr lang="en-US" b="1" baseline="30000" dirty="0"/>
              <a:t>d</a:t>
            </a:r>
            <a:r>
              <a:rPr lang="en-US" b="1" dirty="0"/>
              <a:t>)</a:t>
            </a:r>
            <a:r>
              <a:rPr lang="en-US" dirty="0"/>
              <a:t>, </a:t>
            </a:r>
          </a:p>
          <a:p>
            <a:endParaRPr lang="en-US" dirty="0"/>
          </a:p>
        </p:txBody>
      </p:sp>
    </p:spTree>
    <p:extLst>
      <p:ext uri="{BB962C8B-B14F-4D97-AF65-F5344CB8AC3E}">
        <p14:creationId xmlns:p14="http://schemas.microsoft.com/office/powerpoint/2010/main" val="2579351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C3EA1-14EB-4588-B4D4-981F621513D2}"/>
              </a:ext>
            </a:extLst>
          </p:cNvPr>
          <p:cNvSpPr>
            <a:spLocks noGrp="1"/>
          </p:cNvSpPr>
          <p:nvPr>
            <p:ph type="title"/>
          </p:nvPr>
        </p:nvSpPr>
        <p:spPr/>
        <p:txBody>
          <a:bodyPr/>
          <a:lstStyle/>
          <a:p>
            <a:r>
              <a:rPr lang="en-US" b="1" dirty="0">
                <a:solidFill>
                  <a:srgbClr val="0070C0"/>
                </a:solidFill>
                <a:latin typeface="+mn-lt"/>
              </a:rPr>
              <a:t>Alpha Beta Pruning</a:t>
            </a:r>
          </a:p>
        </p:txBody>
      </p:sp>
      <p:sp>
        <p:nvSpPr>
          <p:cNvPr id="3" name="Content Placeholder 2">
            <a:extLst>
              <a:ext uri="{FF2B5EF4-FFF2-40B4-BE49-F238E27FC236}">
                <a16:creationId xmlns:a16="http://schemas.microsoft.com/office/drawing/2014/main" id="{E678517C-2746-4472-A918-623D0332D6ED}"/>
              </a:ext>
            </a:extLst>
          </p:cNvPr>
          <p:cNvSpPr>
            <a:spLocks noGrp="1"/>
          </p:cNvSpPr>
          <p:nvPr>
            <p:ph idx="1"/>
          </p:nvPr>
        </p:nvSpPr>
        <p:spPr>
          <a:xfrm>
            <a:off x="838200" y="1430594"/>
            <a:ext cx="10515600" cy="4746369"/>
          </a:xfrm>
        </p:spPr>
        <p:txBody>
          <a:bodyPr>
            <a:normAutofit/>
          </a:bodyPr>
          <a:lstStyle/>
          <a:p>
            <a:r>
              <a:rPr lang="en-US" dirty="0"/>
              <a:t>It is an optimization technique for the min-max algorithm.</a:t>
            </a:r>
          </a:p>
          <a:p>
            <a:r>
              <a:rPr lang="en-US" dirty="0"/>
              <a:t>In minmax search, algorithm has to traverse all of the possible game states in depth of the tree i.e. </a:t>
            </a:r>
            <a:r>
              <a:rPr lang="en-US" b="1" dirty="0"/>
              <a:t>O (b</a:t>
            </a:r>
            <a:r>
              <a:rPr lang="en-US" b="1" baseline="30000" dirty="0"/>
              <a:t>d</a:t>
            </a:r>
            <a:r>
              <a:rPr lang="en-US" b="1" dirty="0"/>
              <a:t>) </a:t>
            </a:r>
            <a:r>
              <a:rPr lang="en-US" dirty="0"/>
              <a:t>to make decision.</a:t>
            </a:r>
          </a:p>
          <a:p>
            <a:r>
              <a:rPr lang="el-GR" b="1" dirty="0">
                <a:solidFill>
                  <a:srgbClr val="0070C0"/>
                </a:solidFill>
              </a:rPr>
              <a:t>α</a:t>
            </a:r>
            <a:r>
              <a:rPr lang="en-US" b="1" dirty="0">
                <a:solidFill>
                  <a:srgbClr val="0070C0"/>
                </a:solidFill>
              </a:rPr>
              <a:t>-</a:t>
            </a:r>
            <a:r>
              <a:rPr lang="el-GR" b="1" dirty="0">
                <a:solidFill>
                  <a:srgbClr val="0070C0"/>
                </a:solidFill>
              </a:rPr>
              <a:t>β</a:t>
            </a:r>
            <a:r>
              <a:rPr lang="en-US" dirty="0">
                <a:solidFill>
                  <a:srgbClr val="0070C0"/>
                </a:solidFill>
              </a:rPr>
              <a:t> </a:t>
            </a:r>
            <a:r>
              <a:rPr lang="en-US" dirty="0"/>
              <a:t>cuts off branches in the game tree which need not be searched because there already exists a better move available.</a:t>
            </a:r>
          </a:p>
          <a:p>
            <a:pPr marL="0" indent="0">
              <a:buNone/>
            </a:pPr>
            <a:r>
              <a:rPr lang="en-US" b="1" dirty="0"/>
              <a:t>The two-parameter can be defined as:</a:t>
            </a:r>
          </a:p>
          <a:p>
            <a:r>
              <a:rPr lang="el-GR" dirty="0"/>
              <a:t>α</a:t>
            </a:r>
            <a:r>
              <a:rPr lang="en-US" dirty="0"/>
              <a:t>= the value of the best (i.e., highest-value) choice we have found so far at any choice point along the path for MAX.</a:t>
            </a:r>
          </a:p>
          <a:p>
            <a:r>
              <a:rPr lang="en-US" dirty="0"/>
              <a:t>β = the value of the best (i.e., lowest-value) choice we have found so far at any choice point along the path for MIN.</a:t>
            </a:r>
          </a:p>
          <a:p>
            <a:endParaRPr lang="en-US" dirty="0"/>
          </a:p>
        </p:txBody>
      </p:sp>
    </p:spTree>
    <p:extLst>
      <p:ext uri="{BB962C8B-B14F-4D97-AF65-F5344CB8AC3E}">
        <p14:creationId xmlns:p14="http://schemas.microsoft.com/office/powerpoint/2010/main" val="14970296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rawing of a person&#10;&#10;Description automatically generated">
            <a:extLst>
              <a:ext uri="{FF2B5EF4-FFF2-40B4-BE49-F238E27FC236}">
                <a16:creationId xmlns:a16="http://schemas.microsoft.com/office/drawing/2014/main" id="{07FE666E-E9A7-4005-BB97-57E715440444}"/>
              </a:ext>
            </a:extLst>
          </p:cNvPr>
          <p:cNvPicPr>
            <a:picLocks noChangeAspect="1"/>
          </p:cNvPicPr>
          <p:nvPr/>
        </p:nvPicPr>
        <p:blipFill rotWithShape="1">
          <a:blip r:embed="rId2">
            <a:extLst>
              <a:ext uri="{28A0092B-C50C-407E-A947-70E740481C1C}">
                <a14:useLocalDpi xmlns:a14="http://schemas.microsoft.com/office/drawing/2010/main" val="0"/>
              </a:ext>
            </a:extLst>
          </a:blip>
          <a:srcRect b="9321"/>
          <a:stretch/>
        </p:blipFill>
        <p:spPr>
          <a:xfrm>
            <a:off x="2119303" y="2240777"/>
            <a:ext cx="7953394" cy="4373575"/>
          </a:xfrm>
          <a:prstGeom prst="rect">
            <a:avLst/>
          </a:prstGeom>
        </p:spPr>
      </p:pic>
      <p:sp>
        <p:nvSpPr>
          <p:cNvPr id="2" name="Title 1">
            <a:extLst>
              <a:ext uri="{FF2B5EF4-FFF2-40B4-BE49-F238E27FC236}">
                <a16:creationId xmlns:a16="http://schemas.microsoft.com/office/drawing/2014/main" id="{E1FE6487-B416-4175-9C3E-E04313BEFC4F}"/>
              </a:ext>
            </a:extLst>
          </p:cNvPr>
          <p:cNvSpPr>
            <a:spLocks noGrp="1"/>
          </p:cNvSpPr>
          <p:nvPr>
            <p:ph type="title"/>
          </p:nvPr>
        </p:nvSpPr>
        <p:spPr>
          <a:xfrm>
            <a:off x="838200" y="365126"/>
            <a:ext cx="10515600" cy="888174"/>
          </a:xfrm>
        </p:spPr>
        <p:txBody>
          <a:bodyPr/>
          <a:lstStyle/>
          <a:p>
            <a:r>
              <a:rPr lang="en-US" b="1" dirty="0">
                <a:solidFill>
                  <a:srgbClr val="0070C0"/>
                </a:solidFill>
                <a:latin typeface="+mn-lt"/>
              </a:rPr>
              <a:t>Alpha Beta Pruning example:</a:t>
            </a:r>
            <a:endParaRPr lang="en-US" b="1" dirty="0">
              <a:latin typeface="+mn-lt"/>
            </a:endParaRPr>
          </a:p>
        </p:txBody>
      </p:sp>
      <p:sp>
        <p:nvSpPr>
          <p:cNvPr id="3" name="Content Placeholder 2">
            <a:extLst>
              <a:ext uri="{FF2B5EF4-FFF2-40B4-BE49-F238E27FC236}">
                <a16:creationId xmlns:a16="http://schemas.microsoft.com/office/drawing/2014/main" id="{6B64EDF4-F665-4289-A585-6D06A99A541D}"/>
              </a:ext>
            </a:extLst>
          </p:cNvPr>
          <p:cNvSpPr>
            <a:spLocks noGrp="1"/>
          </p:cNvSpPr>
          <p:nvPr>
            <p:ph idx="1"/>
          </p:nvPr>
        </p:nvSpPr>
        <p:spPr>
          <a:xfrm>
            <a:off x="838200" y="1489588"/>
            <a:ext cx="10515600" cy="4687376"/>
          </a:xfrm>
        </p:spPr>
        <p:txBody>
          <a:bodyPr/>
          <a:lstStyle/>
          <a:p>
            <a:r>
              <a:rPr lang="en-US" dirty="0"/>
              <a:t>Considering first node as max.</a:t>
            </a:r>
          </a:p>
          <a:p>
            <a:pPr marL="0" indent="0">
              <a:buNone/>
            </a:pPr>
            <a:r>
              <a:rPr lang="en-US" dirty="0"/>
              <a:t>         MAX</a:t>
            </a:r>
          </a:p>
          <a:p>
            <a:pPr marL="0" indent="0">
              <a:buNone/>
            </a:pPr>
            <a:r>
              <a:rPr lang="en-US" dirty="0"/>
              <a:t>   </a:t>
            </a:r>
          </a:p>
          <a:p>
            <a:pPr marL="0" indent="0">
              <a:buNone/>
            </a:pPr>
            <a:r>
              <a:rPr lang="en-US" dirty="0"/>
              <a:t>         MIN</a:t>
            </a:r>
          </a:p>
          <a:p>
            <a:pPr marL="0" indent="0">
              <a:buNone/>
            </a:pPr>
            <a:endParaRPr lang="en-US" dirty="0"/>
          </a:p>
          <a:p>
            <a:pPr marL="0" indent="0">
              <a:buNone/>
            </a:pPr>
            <a:r>
              <a:rPr lang="en-US" dirty="0"/>
              <a:t>        MAX</a:t>
            </a:r>
          </a:p>
          <a:p>
            <a:pPr marL="0" indent="0">
              <a:buNone/>
            </a:pPr>
            <a:endParaRPr lang="en-US" dirty="0"/>
          </a:p>
          <a:p>
            <a:pPr marL="0" indent="0">
              <a:buNone/>
            </a:pPr>
            <a:r>
              <a:rPr lang="en-US" dirty="0"/>
              <a:t>         MIN</a:t>
            </a:r>
          </a:p>
        </p:txBody>
      </p:sp>
      <p:sp>
        <p:nvSpPr>
          <p:cNvPr id="6" name="TextBox 5">
            <a:extLst>
              <a:ext uri="{FF2B5EF4-FFF2-40B4-BE49-F238E27FC236}">
                <a16:creationId xmlns:a16="http://schemas.microsoft.com/office/drawing/2014/main" id="{777E5CCA-AF23-45CA-8C7A-9B94E16D6DFD}"/>
              </a:ext>
            </a:extLst>
          </p:cNvPr>
          <p:cNvSpPr txBox="1"/>
          <p:nvPr/>
        </p:nvSpPr>
        <p:spPr>
          <a:xfrm>
            <a:off x="9453716" y="1253300"/>
            <a:ext cx="2403987" cy="3139321"/>
          </a:xfrm>
          <a:prstGeom prst="rect">
            <a:avLst/>
          </a:prstGeom>
          <a:noFill/>
        </p:spPr>
        <p:txBody>
          <a:bodyPr wrap="square" rtlCol="0">
            <a:spAutoFit/>
          </a:bodyPr>
          <a:lstStyle/>
          <a:p>
            <a:r>
              <a:rPr lang="en-US" dirty="0"/>
              <a:t>At each node initially</a:t>
            </a:r>
          </a:p>
          <a:p>
            <a:r>
              <a:rPr lang="en-US" altLang="en-US" sz="2400" dirty="0">
                <a:solidFill>
                  <a:srgbClr val="FF0000"/>
                </a:solidFill>
                <a:latin typeface="Source Sans Pro" panose="020B0503030403020204" pitchFamily="34" charset="0"/>
              </a:rPr>
              <a:t>α = -</a:t>
            </a:r>
            <a:r>
              <a:rPr lang="en-US" altLang="en-US" sz="2400" dirty="0">
                <a:solidFill>
                  <a:srgbClr val="FF0000"/>
                </a:solidFill>
                <a:latin typeface="MathJax_Main"/>
              </a:rPr>
              <a:t>∞   </a:t>
            </a:r>
            <a:r>
              <a:rPr lang="en-US" altLang="en-US" sz="2400" dirty="0">
                <a:solidFill>
                  <a:srgbClr val="FF0000"/>
                </a:solidFill>
                <a:latin typeface="Source Sans Pro" panose="020B0503030403020204" pitchFamily="34" charset="0"/>
              </a:rPr>
              <a:t>β = </a:t>
            </a:r>
            <a:r>
              <a:rPr lang="en-US" altLang="en-US" sz="2400" dirty="0">
                <a:solidFill>
                  <a:srgbClr val="FF0000"/>
                </a:solidFill>
                <a:latin typeface="MathJax_Main"/>
              </a:rPr>
              <a:t>∞</a:t>
            </a:r>
          </a:p>
          <a:p>
            <a:endParaRPr lang="en-US" altLang="en-US" sz="2400" dirty="0">
              <a:solidFill>
                <a:srgbClr val="FF0000"/>
              </a:solidFill>
              <a:latin typeface="MathJax_Main"/>
            </a:endParaRPr>
          </a:p>
          <a:p>
            <a:r>
              <a:rPr lang="en-US" altLang="en-US" sz="2000" dirty="0">
                <a:latin typeface="MathJax_Main"/>
              </a:rPr>
              <a:t>Check at each node</a:t>
            </a:r>
          </a:p>
          <a:p>
            <a:r>
              <a:rPr lang="en-US" altLang="en-US" dirty="0"/>
              <a:t> </a:t>
            </a:r>
            <a:r>
              <a:rPr lang="en-US" altLang="en-US" sz="2400" dirty="0">
                <a:solidFill>
                  <a:srgbClr val="FF0000"/>
                </a:solidFill>
                <a:latin typeface="Source Sans Pro" panose="020B0503030403020204" pitchFamily="34" charset="0"/>
              </a:rPr>
              <a:t>α </a:t>
            </a:r>
            <a:r>
              <a:rPr lang="en-US" sz="2400" dirty="0">
                <a:solidFill>
                  <a:srgbClr val="FF0000"/>
                </a:solidFill>
              </a:rPr>
              <a:t>≥</a:t>
            </a:r>
            <a:r>
              <a:rPr lang="en-US" altLang="en-US" sz="2400" dirty="0">
                <a:solidFill>
                  <a:srgbClr val="FF0000"/>
                </a:solidFill>
              </a:rPr>
              <a:t> </a:t>
            </a:r>
            <a:r>
              <a:rPr lang="en-US" altLang="en-US" sz="2400" dirty="0">
                <a:solidFill>
                  <a:srgbClr val="FF0000"/>
                </a:solidFill>
                <a:latin typeface="Source Sans Pro" panose="020B0503030403020204" pitchFamily="34" charset="0"/>
              </a:rPr>
              <a:t>β</a:t>
            </a:r>
            <a:r>
              <a:rPr lang="en-US" altLang="en-US" sz="2000" dirty="0">
                <a:latin typeface="Source Sans Pro" panose="020B0503030403020204" pitchFamily="34" charset="0"/>
              </a:rPr>
              <a:t>(</a:t>
            </a:r>
            <a:r>
              <a:rPr lang="en-US" altLang="en-US" dirty="0">
                <a:latin typeface="Source Sans Pro" panose="020B0503030403020204" pitchFamily="34" charset="0"/>
              </a:rPr>
              <a:t>Cut-off)</a:t>
            </a:r>
            <a:endParaRPr lang="en-US" altLang="en-US" dirty="0">
              <a:latin typeface="Arial" panose="020B0604020202020204" pitchFamily="34" charset="0"/>
            </a:endParaRPr>
          </a:p>
          <a:p>
            <a:r>
              <a:rPr lang="en-US" altLang="en-US" sz="2400" dirty="0">
                <a:solidFill>
                  <a:srgbClr val="333333"/>
                </a:solidFill>
                <a:latin typeface="MathJax_Main"/>
              </a:rPr>
              <a:t>   </a:t>
            </a:r>
            <a:r>
              <a:rPr lang="en-US" altLang="en-US" sz="1600" dirty="0"/>
              <a:t/>
            </a:r>
            <a:br>
              <a:rPr lang="en-US" altLang="en-US" sz="1600" dirty="0"/>
            </a:br>
            <a:endParaRPr lang="en-US" altLang="en-US" sz="2800" dirty="0">
              <a:latin typeface="Arial" panose="020B0604020202020204" pitchFamily="34" charset="0"/>
            </a:endParaRPr>
          </a:p>
          <a:p>
            <a:endParaRPr lang="en-US" dirty="0"/>
          </a:p>
          <a:p>
            <a:endParaRPr lang="en-US" dirty="0"/>
          </a:p>
        </p:txBody>
      </p:sp>
      <p:sp>
        <p:nvSpPr>
          <p:cNvPr id="10" name="Rectangle 4">
            <a:extLst>
              <a:ext uri="{FF2B5EF4-FFF2-40B4-BE49-F238E27FC236}">
                <a16:creationId xmlns:a16="http://schemas.microsoft.com/office/drawing/2014/main" id="{C03959DB-3BE5-4D04-AFB1-CD6D4CA2C30D}"/>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5">
            <a:extLst>
              <a:ext uri="{FF2B5EF4-FFF2-40B4-BE49-F238E27FC236}">
                <a16:creationId xmlns:a16="http://schemas.microsoft.com/office/drawing/2014/main" id="{396EB9C0-6E39-4488-8C55-0F5A9BCEFDD2}"/>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6279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picture containing text, map&#10;&#10;Description automatically generated">
            <a:extLst>
              <a:ext uri="{FF2B5EF4-FFF2-40B4-BE49-F238E27FC236}">
                <a16:creationId xmlns:a16="http://schemas.microsoft.com/office/drawing/2014/main" id="{B06CE834-D64D-4665-BA1C-798CE951FA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9124" y="1379095"/>
            <a:ext cx="10046553" cy="5338367"/>
          </a:xfrm>
        </p:spPr>
      </p:pic>
      <p:sp>
        <p:nvSpPr>
          <p:cNvPr id="4" name="Rectangle 1">
            <a:extLst>
              <a:ext uri="{FF2B5EF4-FFF2-40B4-BE49-F238E27FC236}">
                <a16:creationId xmlns:a16="http://schemas.microsoft.com/office/drawing/2014/main" id="{30B225F8-8413-4039-9780-E379B0176863}"/>
              </a:ext>
            </a:extLst>
          </p:cNvPr>
          <p:cNvSpPr>
            <a:spLocks noGrp="1" noChangeArrowheads="1"/>
          </p:cNvSpPr>
          <p:nvPr>
            <p:ph type="title"/>
          </p:nvPr>
        </p:nvSpPr>
        <p:spPr bwMode="auto">
          <a:xfrm>
            <a:off x="838200" y="335410"/>
            <a:ext cx="4766048"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333333"/>
                </a:solidFill>
                <a:effectLst/>
                <a:latin typeface="Source Sans Pro" panose="020B0503030403020204" pitchFamily="34" charset="0"/>
              </a:rPr>
              <a:t>For MAX Nodes, V=max(α) &amp; α &gt;= -</a:t>
            </a:r>
            <a:r>
              <a:rPr kumimoji="0" lang="en-US" altLang="en-US" sz="2400" b="0" i="0" u="none" strike="noStrike" cap="none" normalizeH="0" baseline="0" dirty="0">
                <a:ln>
                  <a:noFill/>
                </a:ln>
                <a:solidFill>
                  <a:srgbClr val="333333"/>
                </a:solidFill>
                <a:effectLst/>
                <a:latin typeface="MathJax_Main"/>
              </a:rPr>
              <a:t>∞</a:t>
            </a:r>
            <a:endParaRPr kumimoji="0" lang="en-US" altLang="en-US"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333333"/>
                </a:solidFill>
                <a:effectLst/>
                <a:latin typeface="Source Sans Pro" panose="020B0503030403020204" pitchFamily="34" charset="0"/>
              </a:rPr>
              <a:t>For MIN Nodes, V=min(β)  &amp; β &gt;= </a:t>
            </a:r>
            <a:r>
              <a:rPr kumimoji="0" lang="en-US" altLang="en-US" sz="2400" b="0" i="0" u="none" strike="noStrike" cap="none" normalizeH="0" baseline="0" dirty="0">
                <a:ln>
                  <a:noFill/>
                </a:ln>
                <a:solidFill>
                  <a:srgbClr val="333333"/>
                </a:solidFill>
                <a:effectLst/>
                <a:latin typeface="MathJax_Main"/>
              </a:rPr>
              <a:t>∞</a:t>
            </a:r>
            <a:endParaRPr kumimoji="0" lang="en-US" altLang="en-US" sz="2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a: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9B2AF357-5BEC-4F0E-81FF-80E8A00A740D}"/>
              </a:ext>
            </a:extLst>
          </p:cNvPr>
          <p:cNvSpPr/>
          <p:nvPr/>
        </p:nvSpPr>
        <p:spPr>
          <a:xfrm>
            <a:off x="5338917" y="4452078"/>
            <a:ext cx="560438" cy="17891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095ABA9D-75A7-48DF-8912-EE0478D1D3D7}"/>
              </a:ext>
            </a:extLst>
          </p:cNvPr>
          <p:cNvSpPr/>
          <p:nvPr/>
        </p:nvSpPr>
        <p:spPr>
          <a:xfrm>
            <a:off x="10334991" y="5403228"/>
            <a:ext cx="549317" cy="466629"/>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C9392A6-94EE-4539-8E41-989E8E76033B}"/>
              </a:ext>
            </a:extLst>
          </p:cNvPr>
          <p:cNvCxnSpPr/>
          <p:nvPr/>
        </p:nvCxnSpPr>
        <p:spPr>
          <a:xfrm flipH="1">
            <a:off x="6592529" y="5619135"/>
            <a:ext cx="221226" cy="250722"/>
          </a:xfrm>
          <a:prstGeom prst="line">
            <a:avLst/>
          </a:prstGeom>
          <a:ln w="38100"/>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F82B69AA-A080-445D-B7C7-C7D760789E02}"/>
              </a:ext>
            </a:extLst>
          </p:cNvPr>
          <p:cNvCxnSpPr/>
          <p:nvPr/>
        </p:nvCxnSpPr>
        <p:spPr>
          <a:xfrm flipH="1">
            <a:off x="6673646" y="5666038"/>
            <a:ext cx="221226" cy="250722"/>
          </a:xfrm>
          <a:prstGeom prst="line">
            <a:avLst/>
          </a:prstGeom>
          <a:ln w="3810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754461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1E55-C37A-4F2A-AEBD-2DFDFA702A50}"/>
              </a:ext>
            </a:extLst>
          </p:cNvPr>
          <p:cNvSpPr>
            <a:spLocks noGrp="1"/>
          </p:cNvSpPr>
          <p:nvPr>
            <p:ph type="title"/>
          </p:nvPr>
        </p:nvSpPr>
        <p:spPr>
          <a:xfrm>
            <a:off x="838200" y="943897"/>
            <a:ext cx="10515600" cy="746791"/>
          </a:xfrm>
        </p:spPr>
        <p:txBody>
          <a:bodyPr>
            <a:noAutofit/>
          </a:bodyPr>
          <a:lstStyle/>
          <a:p>
            <a:r>
              <a:rPr lang="en-US" sz="4800" b="1" dirty="0">
                <a:solidFill>
                  <a:schemeClr val="accent5">
                    <a:lumMod val="75000"/>
                  </a:schemeClr>
                </a:solidFill>
                <a:latin typeface="+mn-lt"/>
              </a:rPr>
              <a:t>Content</a:t>
            </a:r>
            <a:r>
              <a:rPr lang="en-US" sz="4800" dirty="0"/>
              <a:t> </a:t>
            </a:r>
            <a:br>
              <a:rPr lang="en-US" sz="4800" dirty="0"/>
            </a:br>
            <a:endParaRPr lang="en-US" sz="4800" dirty="0"/>
          </a:p>
        </p:txBody>
      </p:sp>
      <p:sp>
        <p:nvSpPr>
          <p:cNvPr id="3" name="Content Placeholder 2">
            <a:extLst>
              <a:ext uri="{FF2B5EF4-FFF2-40B4-BE49-F238E27FC236}">
                <a16:creationId xmlns:a16="http://schemas.microsoft.com/office/drawing/2014/main" id="{8FD35D99-A3FE-419E-AB09-662874172014}"/>
              </a:ext>
            </a:extLst>
          </p:cNvPr>
          <p:cNvSpPr>
            <a:spLocks noGrp="1"/>
          </p:cNvSpPr>
          <p:nvPr>
            <p:ph idx="1"/>
          </p:nvPr>
        </p:nvSpPr>
        <p:spPr/>
        <p:txBody>
          <a:bodyPr/>
          <a:lstStyle/>
          <a:p>
            <a:pPr marL="0" indent="0">
              <a:buNone/>
            </a:pPr>
            <a:r>
              <a:rPr lang="en-US" dirty="0"/>
              <a:t>• </a:t>
            </a:r>
            <a:r>
              <a:rPr lang="en-US" sz="3200" dirty="0"/>
              <a:t>Adversarial Search  </a:t>
            </a:r>
          </a:p>
          <a:p>
            <a:pPr marL="0" indent="0">
              <a:buNone/>
            </a:pPr>
            <a:r>
              <a:rPr lang="en-US" sz="3200" dirty="0"/>
              <a:t>• Game Optimal Decision </a:t>
            </a:r>
          </a:p>
          <a:p>
            <a:pPr marL="0" indent="0">
              <a:buNone/>
            </a:pPr>
            <a:r>
              <a:rPr lang="en-US" sz="3200" dirty="0"/>
              <a:t>• Min-max  </a:t>
            </a:r>
          </a:p>
          <a:p>
            <a:pPr marL="0" indent="0">
              <a:buNone/>
            </a:pPr>
            <a:r>
              <a:rPr lang="en-US" sz="3200" dirty="0"/>
              <a:t>• αβ-Pruning </a:t>
            </a:r>
          </a:p>
        </p:txBody>
      </p:sp>
    </p:spTree>
    <p:extLst>
      <p:ext uri="{BB962C8B-B14F-4D97-AF65-F5344CB8AC3E}">
        <p14:creationId xmlns:p14="http://schemas.microsoft.com/office/powerpoint/2010/main" val="4074030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1BA3C-CF93-407E-9DDD-F858FD31FE66}"/>
              </a:ext>
            </a:extLst>
          </p:cNvPr>
          <p:cNvSpPr>
            <a:spLocks noGrp="1"/>
          </p:cNvSpPr>
          <p:nvPr>
            <p:ph type="title"/>
          </p:nvPr>
        </p:nvSpPr>
        <p:spPr/>
        <p:txBody>
          <a:bodyPr/>
          <a:lstStyle/>
          <a:p>
            <a:r>
              <a:rPr lang="en-US" b="1" dirty="0">
                <a:solidFill>
                  <a:schemeClr val="accent5">
                    <a:lumMod val="75000"/>
                  </a:schemeClr>
                </a:solidFill>
                <a:latin typeface="+mn-lt"/>
              </a:rPr>
              <a:t>Adversarial Search</a:t>
            </a:r>
          </a:p>
        </p:txBody>
      </p:sp>
      <p:sp>
        <p:nvSpPr>
          <p:cNvPr id="3" name="Content Placeholder 2">
            <a:extLst>
              <a:ext uri="{FF2B5EF4-FFF2-40B4-BE49-F238E27FC236}">
                <a16:creationId xmlns:a16="http://schemas.microsoft.com/office/drawing/2014/main" id="{20104B4E-4162-43FD-BC4E-C2CE374C0AEB}"/>
              </a:ext>
            </a:extLst>
          </p:cNvPr>
          <p:cNvSpPr>
            <a:spLocks noGrp="1"/>
          </p:cNvSpPr>
          <p:nvPr>
            <p:ph idx="1"/>
          </p:nvPr>
        </p:nvSpPr>
        <p:spPr/>
        <p:txBody>
          <a:bodyPr/>
          <a:lstStyle/>
          <a:p>
            <a:pPr algn="just"/>
            <a:r>
              <a:rPr lang="en-US" dirty="0"/>
              <a:t>There might be some situations where more than one agent is searching for the solution in the same search space, and this situation usually occurs in game playing.</a:t>
            </a:r>
          </a:p>
          <a:p>
            <a:r>
              <a:rPr lang="en-US" dirty="0"/>
              <a:t>The environment with more than one agent is termed as </a:t>
            </a:r>
            <a:r>
              <a:rPr lang="en-US" b="1" dirty="0"/>
              <a:t>multi-agent environment</a:t>
            </a:r>
          </a:p>
          <a:p>
            <a:pPr algn="just"/>
            <a:r>
              <a:rPr lang="en-US" dirty="0"/>
              <a:t>Search in which two or more players with conflicting goals are trying to explore the same search space for the solution is called as an </a:t>
            </a:r>
            <a:r>
              <a:rPr lang="en-US" b="1" dirty="0"/>
              <a:t>Adversarial search</a:t>
            </a:r>
            <a:r>
              <a:rPr lang="en-US" dirty="0"/>
              <a:t>, often known as</a:t>
            </a:r>
            <a:r>
              <a:rPr lang="en-US" b="1" dirty="0"/>
              <a:t> Games</a:t>
            </a:r>
            <a:r>
              <a:rPr lang="en-US" dirty="0"/>
              <a:t>.</a:t>
            </a:r>
          </a:p>
          <a:p>
            <a:endParaRPr lang="en-US" dirty="0"/>
          </a:p>
        </p:txBody>
      </p:sp>
    </p:spTree>
    <p:extLst>
      <p:ext uri="{BB962C8B-B14F-4D97-AF65-F5344CB8AC3E}">
        <p14:creationId xmlns:p14="http://schemas.microsoft.com/office/powerpoint/2010/main" val="1168421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AF166F-760F-4B4B-A87C-A6119553C3FC}"/>
              </a:ext>
            </a:extLst>
          </p:cNvPr>
          <p:cNvSpPr>
            <a:spLocks noGrp="1"/>
          </p:cNvSpPr>
          <p:nvPr>
            <p:ph idx="1"/>
          </p:nvPr>
        </p:nvSpPr>
        <p:spPr/>
        <p:txBody>
          <a:bodyPr/>
          <a:lstStyle/>
          <a:p>
            <a:r>
              <a:rPr lang="en-US" dirty="0"/>
              <a:t>Games are modeled as a Search problem and evaluation function, that helps to solve games.</a:t>
            </a:r>
          </a:p>
          <a:p>
            <a:endParaRPr lang="en-US" dirty="0"/>
          </a:p>
        </p:txBody>
      </p:sp>
      <p:sp>
        <p:nvSpPr>
          <p:cNvPr id="4" name="Title 1">
            <a:extLst>
              <a:ext uri="{FF2B5EF4-FFF2-40B4-BE49-F238E27FC236}">
                <a16:creationId xmlns:a16="http://schemas.microsoft.com/office/drawing/2014/main" id="{F6FBB529-BA5F-4598-95BC-EBB2CAEB910F}"/>
              </a:ext>
            </a:extLst>
          </p:cNvPr>
          <p:cNvSpPr>
            <a:spLocks noGrp="1"/>
          </p:cNvSpPr>
          <p:nvPr>
            <p:ph type="title"/>
          </p:nvPr>
        </p:nvSpPr>
        <p:spPr>
          <a:xfrm>
            <a:off x="838200" y="516194"/>
            <a:ext cx="10515600" cy="1174494"/>
          </a:xfrm>
        </p:spPr>
        <p:txBody>
          <a:bodyPr>
            <a:normAutofit fontScale="90000"/>
          </a:bodyPr>
          <a:lstStyle/>
          <a:p>
            <a:r>
              <a:rPr lang="en-US" sz="4000" b="1" dirty="0">
                <a:solidFill>
                  <a:schemeClr val="accent5">
                    <a:lumMod val="75000"/>
                  </a:schemeClr>
                </a:solidFill>
                <a:latin typeface="+mn-lt"/>
              </a:rPr>
              <a:t>Types of Games in AI</a:t>
            </a:r>
            <a:br>
              <a:rPr lang="en-US" sz="4000" b="1" dirty="0">
                <a:solidFill>
                  <a:schemeClr val="accent5">
                    <a:lumMod val="75000"/>
                  </a:schemeClr>
                </a:solidFill>
                <a:latin typeface="+mn-lt"/>
              </a:rPr>
            </a:br>
            <a:endParaRPr lang="en-US" sz="4000" b="1" dirty="0">
              <a:solidFill>
                <a:schemeClr val="accent5">
                  <a:lumMod val="75000"/>
                </a:schemeClr>
              </a:solidFill>
              <a:latin typeface="+mn-lt"/>
            </a:endParaRPr>
          </a:p>
        </p:txBody>
      </p:sp>
      <p:graphicFrame>
        <p:nvGraphicFramePr>
          <p:cNvPr id="6" name="Table 5">
            <a:extLst>
              <a:ext uri="{FF2B5EF4-FFF2-40B4-BE49-F238E27FC236}">
                <a16:creationId xmlns:a16="http://schemas.microsoft.com/office/drawing/2014/main" id="{7559054B-40A0-47B9-B263-39F1A043B86D}"/>
              </a:ext>
            </a:extLst>
          </p:cNvPr>
          <p:cNvGraphicFramePr>
            <a:graphicFrameLocks noGrp="1"/>
          </p:cNvGraphicFramePr>
          <p:nvPr>
            <p:extLst>
              <p:ext uri="{D42A27DB-BD31-4B8C-83A1-F6EECF244321}">
                <p14:modId xmlns:p14="http://schemas.microsoft.com/office/powerpoint/2010/main" val="112482742"/>
              </p:ext>
            </p:extLst>
          </p:nvPr>
        </p:nvGraphicFramePr>
        <p:xfrm>
          <a:off x="986914" y="2892414"/>
          <a:ext cx="6295102" cy="2583520"/>
        </p:xfrm>
        <a:graphic>
          <a:graphicData uri="http://schemas.openxmlformats.org/drawingml/2006/table">
            <a:tbl>
              <a:tblPr firstRow="1" bandRow="1"/>
              <a:tblGrid>
                <a:gridCol w="2110301">
                  <a:extLst>
                    <a:ext uri="{9D8B030D-6E8A-4147-A177-3AD203B41FA5}">
                      <a16:colId xmlns:a16="http://schemas.microsoft.com/office/drawing/2014/main" val="2506747114"/>
                    </a:ext>
                  </a:extLst>
                </a:gridCol>
                <a:gridCol w="1919997">
                  <a:extLst>
                    <a:ext uri="{9D8B030D-6E8A-4147-A177-3AD203B41FA5}">
                      <a16:colId xmlns:a16="http://schemas.microsoft.com/office/drawing/2014/main" val="1605632248"/>
                    </a:ext>
                  </a:extLst>
                </a:gridCol>
                <a:gridCol w="2264804">
                  <a:extLst>
                    <a:ext uri="{9D8B030D-6E8A-4147-A177-3AD203B41FA5}">
                      <a16:colId xmlns:a16="http://schemas.microsoft.com/office/drawing/2014/main" val="1167765782"/>
                    </a:ext>
                  </a:extLst>
                </a:gridCol>
              </a:tblGrid>
              <a:tr h="504167">
                <a:tc>
                  <a:txBody>
                    <a:bodyPr/>
                    <a:lstStyle/>
                    <a:p>
                      <a:pPr algn="l" fontAlgn="t"/>
                      <a:endParaRPr lang="en-US" sz="1600" dirty="0">
                        <a:solidFill>
                          <a:srgbClr val="000000"/>
                        </a:solidFill>
                        <a:effectLst/>
                        <a:latin typeface="times new roman" panose="02020603050405020304" pitchFamily="18" charset="0"/>
                      </a:endParaRPr>
                    </a:p>
                  </a:txBody>
                  <a:tcPr marL="82795" marR="82795" marT="82795" marB="82795">
                    <a:lnL w="7620" cap="flat" cmpd="sng" algn="ctr">
                      <a:solidFill>
                        <a:srgbClr val="4834CD"/>
                      </a:solidFill>
                      <a:prstDash val="solid"/>
                      <a:round/>
                      <a:headEnd type="none" w="med" len="med"/>
                      <a:tailEnd type="none" w="med" len="med"/>
                    </a:lnL>
                    <a:lnR w="7620" cap="flat" cmpd="sng" algn="ctr">
                      <a:solidFill>
                        <a:srgbClr val="4834CD"/>
                      </a:solidFill>
                      <a:prstDash val="solid"/>
                      <a:round/>
                      <a:headEnd type="none" w="med" len="med"/>
                      <a:tailEnd type="none" w="med" len="med"/>
                    </a:lnR>
                    <a:lnT w="7620" cap="flat" cmpd="sng" algn="ctr">
                      <a:solidFill>
                        <a:srgbClr val="4834C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ctr" fontAlgn="t"/>
                      <a:r>
                        <a:rPr lang="en-US" sz="2400" b="1" dirty="0">
                          <a:solidFill>
                            <a:srgbClr val="000000"/>
                          </a:solidFill>
                          <a:effectLst/>
                          <a:latin typeface="+mn-lt"/>
                        </a:rPr>
                        <a:t>Deterministic</a:t>
                      </a:r>
                    </a:p>
                  </a:txBody>
                  <a:tcPr marL="82795" marR="82795" marT="82795" marB="82795">
                    <a:lnL w="7620" cap="flat" cmpd="sng" algn="ctr">
                      <a:solidFill>
                        <a:srgbClr val="4834CD"/>
                      </a:solidFill>
                      <a:prstDash val="solid"/>
                      <a:round/>
                      <a:headEnd type="none" w="med" len="med"/>
                      <a:tailEnd type="none" w="med" len="med"/>
                    </a:lnL>
                    <a:lnR w="7620" cap="flat" cmpd="sng" algn="ctr">
                      <a:solidFill>
                        <a:srgbClr val="4834CD"/>
                      </a:solidFill>
                      <a:prstDash val="solid"/>
                      <a:round/>
                      <a:headEnd type="none" w="med" len="med"/>
                      <a:tailEnd type="none" w="med" len="med"/>
                    </a:lnR>
                    <a:lnT w="7620" cap="flat" cmpd="sng" algn="ctr">
                      <a:solidFill>
                        <a:srgbClr val="4834C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tc>
                  <a:txBody>
                    <a:bodyPr/>
                    <a:lstStyle/>
                    <a:p>
                      <a:pPr algn="ctr" fontAlgn="t"/>
                      <a:r>
                        <a:rPr lang="en-US" sz="2400" b="1" dirty="0">
                          <a:solidFill>
                            <a:srgbClr val="000000"/>
                          </a:solidFill>
                          <a:effectLst/>
                          <a:latin typeface="+mn-lt"/>
                        </a:rPr>
                        <a:t>Non-deterministic</a:t>
                      </a:r>
                    </a:p>
                  </a:txBody>
                  <a:tcPr marL="82795" marR="82795" marT="82795" marB="82795">
                    <a:lnL w="7620" cap="flat" cmpd="sng" algn="ctr">
                      <a:solidFill>
                        <a:srgbClr val="4834CD"/>
                      </a:solidFill>
                      <a:prstDash val="solid"/>
                      <a:round/>
                      <a:headEnd type="none" w="med" len="med"/>
                      <a:tailEnd type="none" w="med" len="med"/>
                    </a:lnL>
                    <a:lnR w="7620" cap="flat" cmpd="sng" algn="ctr">
                      <a:solidFill>
                        <a:srgbClr val="4834CD"/>
                      </a:solidFill>
                      <a:prstDash val="solid"/>
                      <a:round/>
                      <a:headEnd type="none" w="med" len="med"/>
                      <a:tailEnd type="none" w="med" len="med"/>
                    </a:lnR>
                    <a:lnT w="7620" cap="flat" cmpd="sng" algn="ctr">
                      <a:solidFill>
                        <a:srgbClr val="4834CD"/>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C7CCBE"/>
                    </a:solidFill>
                  </a:tcPr>
                </a:tc>
                <a:extLst>
                  <a:ext uri="{0D108BD9-81ED-4DB2-BD59-A6C34878D82A}">
                    <a16:rowId xmlns:a16="http://schemas.microsoft.com/office/drawing/2014/main" val="212878040"/>
                  </a:ext>
                </a:extLst>
              </a:tr>
              <a:tr h="843205">
                <a:tc>
                  <a:txBody>
                    <a:bodyPr/>
                    <a:lstStyle/>
                    <a:p>
                      <a:pPr algn="ctr" fontAlgn="t"/>
                      <a:r>
                        <a:rPr lang="en-US" sz="2400" b="1" dirty="0">
                          <a:solidFill>
                            <a:srgbClr val="000000"/>
                          </a:solidFill>
                          <a:effectLst/>
                          <a:latin typeface="+mn-lt"/>
                        </a:rPr>
                        <a:t>Perfect information</a:t>
                      </a:r>
                      <a:endParaRPr lang="en-US" sz="2400" dirty="0">
                        <a:solidFill>
                          <a:srgbClr val="000000"/>
                        </a:solidFill>
                        <a:effectLst/>
                        <a:latin typeface="+mn-lt"/>
                      </a:endParaRPr>
                    </a:p>
                  </a:txBody>
                  <a:tcPr marL="55197" marR="55197" marT="55197" marB="55197">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ctr" fontAlgn="t"/>
                      <a:r>
                        <a:rPr lang="en-US" sz="1800" dirty="0">
                          <a:solidFill>
                            <a:srgbClr val="000000"/>
                          </a:solidFill>
                          <a:effectLst/>
                          <a:latin typeface="verdana" panose="020B0604030504040204" pitchFamily="34" charset="0"/>
                        </a:rPr>
                        <a:t>Chess, </a:t>
                      </a:r>
                    </a:p>
                  </a:txBody>
                  <a:tcPr marL="55197" marR="55197" marT="55197" marB="55197">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tc>
                  <a:txBody>
                    <a:bodyPr/>
                    <a:lstStyle/>
                    <a:p>
                      <a:pPr algn="ctr" fontAlgn="t"/>
                      <a:r>
                        <a:rPr lang="en-US" sz="1800">
                          <a:solidFill>
                            <a:srgbClr val="000000"/>
                          </a:solidFill>
                          <a:effectLst/>
                          <a:latin typeface="verdana" panose="020B0604030504040204" pitchFamily="34" charset="0"/>
                        </a:rPr>
                        <a:t>Backgammon, monopoly</a:t>
                      </a:r>
                    </a:p>
                  </a:txBody>
                  <a:tcPr marL="55197" marR="55197" marT="55197" marB="55197">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FFFFFF"/>
                    </a:solidFill>
                  </a:tcPr>
                </a:tc>
                <a:extLst>
                  <a:ext uri="{0D108BD9-81ED-4DB2-BD59-A6C34878D82A}">
                    <a16:rowId xmlns:a16="http://schemas.microsoft.com/office/drawing/2014/main" val="1233025118"/>
                  </a:ext>
                </a:extLst>
              </a:tr>
              <a:tr h="843205">
                <a:tc>
                  <a:txBody>
                    <a:bodyPr/>
                    <a:lstStyle/>
                    <a:p>
                      <a:pPr algn="ctr" fontAlgn="t"/>
                      <a:r>
                        <a:rPr lang="en-US" sz="2400" b="1" dirty="0">
                          <a:solidFill>
                            <a:srgbClr val="000000"/>
                          </a:solidFill>
                          <a:effectLst/>
                          <a:latin typeface="+mn-lt"/>
                        </a:rPr>
                        <a:t>Imperfect information</a:t>
                      </a:r>
                      <a:endParaRPr lang="en-US" sz="2400" dirty="0">
                        <a:solidFill>
                          <a:srgbClr val="000000"/>
                        </a:solidFill>
                        <a:effectLst/>
                        <a:latin typeface="+mn-lt"/>
                      </a:endParaRPr>
                    </a:p>
                  </a:txBody>
                  <a:tcPr marL="55197" marR="55197" marT="55197" marB="55197">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ctr" fontAlgn="t"/>
                      <a:r>
                        <a:rPr lang="en-US" sz="1800" dirty="0" smtClean="0">
                          <a:solidFill>
                            <a:srgbClr val="000000"/>
                          </a:solidFill>
                          <a:effectLst/>
                          <a:latin typeface="verdana" panose="020B0604030504040204" pitchFamily="34" charset="0"/>
                        </a:rPr>
                        <a:t>Battleships</a:t>
                      </a:r>
                      <a:endParaRPr lang="en-US" sz="1800" dirty="0">
                        <a:solidFill>
                          <a:srgbClr val="000000"/>
                        </a:solidFill>
                        <a:effectLst/>
                        <a:latin typeface="verdana" panose="020B0604030504040204" pitchFamily="34" charset="0"/>
                      </a:endParaRPr>
                    </a:p>
                  </a:txBody>
                  <a:tcPr marL="55197" marR="55197" marT="55197" marB="55197">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tc>
                  <a:txBody>
                    <a:bodyPr/>
                    <a:lstStyle/>
                    <a:p>
                      <a:pPr algn="ctr" fontAlgn="t"/>
                      <a:r>
                        <a:rPr lang="en-US" sz="1800" dirty="0">
                          <a:solidFill>
                            <a:srgbClr val="000000"/>
                          </a:solidFill>
                          <a:effectLst/>
                          <a:latin typeface="verdana" panose="020B0604030504040204" pitchFamily="34" charset="0"/>
                        </a:rPr>
                        <a:t> poker, scrabble</a:t>
                      </a:r>
                    </a:p>
                  </a:txBody>
                  <a:tcPr marL="55197" marR="55197" marT="55197" marB="55197">
                    <a:lnL w="7620" cap="flat" cmpd="sng" algn="ctr">
                      <a:solidFill>
                        <a:srgbClr val="C7CCBE"/>
                      </a:solidFill>
                      <a:prstDash val="solid"/>
                      <a:round/>
                      <a:headEnd type="none" w="med" len="med"/>
                      <a:tailEnd type="none" w="med" len="med"/>
                    </a:lnL>
                    <a:lnR w="7620" cap="flat" cmpd="sng" algn="ctr">
                      <a:solidFill>
                        <a:srgbClr val="C7CCBE"/>
                      </a:solidFill>
                      <a:prstDash val="solid"/>
                      <a:round/>
                      <a:headEnd type="none" w="med" len="med"/>
                      <a:tailEnd type="none" w="med" len="med"/>
                    </a:lnR>
                    <a:lnT w="7620" cap="flat" cmpd="sng" algn="ctr">
                      <a:solidFill>
                        <a:srgbClr val="C7CCBE"/>
                      </a:solidFill>
                      <a:prstDash val="solid"/>
                      <a:round/>
                      <a:headEnd type="none" w="med" len="med"/>
                      <a:tailEnd type="none" w="med" len="med"/>
                    </a:lnT>
                    <a:lnB w="7620" cap="flat" cmpd="sng" algn="ctr">
                      <a:solidFill>
                        <a:srgbClr val="C7CCBE"/>
                      </a:solidFill>
                      <a:prstDash val="solid"/>
                      <a:round/>
                      <a:headEnd type="none" w="med" len="med"/>
                      <a:tailEnd type="none" w="med" len="med"/>
                    </a:lnB>
                    <a:solidFill>
                      <a:srgbClr val="EFF1EB"/>
                    </a:solidFill>
                  </a:tcPr>
                </a:tc>
                <a:extLst>
                  <a:ext uri="{0D108BD9-81ED-4DB2-BD59-A6C34878D82A}">
                    <a16:rowId xmlns:a16="http://schemas.microsoft.com/office/drawing/2014/main" val="2976930287"/>
                  </a:ext>
                </a:extLst>
              </a:tr>
            </a:tbl>
          </a:graphicData>
        </a:graphic>
      </p:graphicFrame>
      <p:sp>
        <p:nvSpPr>
          <p:cNvPr id="7" name="TextBox 6">
            <a:extLst>
              <a:ext uri="{FF2B5EF4-FFF2-40B4-BE49-F238E27FC236}">
                <a16:creationId xmlns:a16="http://schemas.microsoft.com/office/drawing/2014/main" id="{6400A31F-D052-4C73-B2F0-0F419AF03F51}"/>
              </a:ext>
            </a:extLst>
          </p:cNvPr>
          <p:cNvSpPr txBox="1"/>
          <p:nvPr/>
        </p:nvSpPr>
        <p:spPr>
          <a:xfrm>
            <a:off x="7581900" y="2548665"/>
            <a:ext cx="4129549" cy="3139321"/>
          </a:xfrm>
          <a:prstGeom prst="rect">
            <a:avLst/>
          </a:prstGeom>
          <a:noFill/>
        </p:spPr>
        <p:txBody>
          <a:bodyPr wrap="square" rtlCol="0">
            <a:spAutoFit/>
          </a:bodyPr>
          <a:lstStyle/>
          <a:p>
            <a:r>
              <a:rPr lang="en-US" b="1" dirty="0"/>
              <a:t>Perfect information:</a:t>
            </a:r>
            <a:r>
              <a:rPr lang="en-US" dirty="0"/>
              <a:t> A game with the perfect information is that in which agents can look into the complete board.</a:t>
            </a:r>
          </a:p>
          <a:p>
            <a:r>
              <a:rPr lang="en-US" b="1" dirty="0"/>
              <a:t>Imperfect information:</a:t>
            </a:r>
            <a:r>
              <a:rPr lang="en-US" dirty="0"/>
              <a:t>  Agents do not have all information about the game </a:t>
            </a:r>
            <a:r>
              <a:rPr lang="en-US" b="1" dirty="0"/>
              <a:t>Deterministic games:</a:t>
            </a:r>
            <a:r>
              <a:rPr lang="en-US" dirty="0"/>
              <a:t> Deterministic games are those games which follow a strict pattern and set of rules for the games.</a:t>
            </a:r>
          </a:p>
          <a:p>
            <a:r>
              <a:rPr lang="en-US" b="1" dirty="0"/>
              <a:t>Non-deterministic games:</a:t>
            </a:r>
            <a:r>
              <a:rPr lang="en-US" dirty="0"/>
              <a:t> Non-deterministic are those games which have various unpredictable events</a:t>
            </a:r>
          </a:p>
        </p:txBody>
      </p:sp>
    </p:spTree>
    <p:extLst>
      <p:ext uri="{BB962C8B-B14F-4D97-AF65-F5344CB8AC3E}">
        <p14:creationId xmlns:p14="http://schemas.microsoft.com/office/powerpoint/2010/main" val="1061606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75442-F7D9-4B7A-BA8F-55B2503DB4EA}"/>
              </a:ext>
            </a:extLst>
          </p:cNvPr>
          <p:cNvSpPr>
            <a:spLocks noGrp="1"/>
          </p:cNvSpPr>
          <p:nvPr>
            <p:ph type="title"/>
          </p:nvPr>
        </p:nvSpPr>
        <p:spPr>
          <a:xfrm>
            <a:off x="838200" y="365125"/>
            <a:ext cx="10515600" cy="1168707"/>
          </a:xfrm>
        </p:spPr>
        <p:txBody>
          <a:bodyPr>
            <a:normAutofit fontScale="90000"/>
          </a:bodyPr>
          <a:lstStyle/>
          <a:p>
            <a:r>
              <a:rPr lang="en-US" b="1" dirty="0">
                <a:solidFill>
                  <a:schemeClr val="accent5">
                    <a:lumMod val="75000"/>
                  </a:schemeClr>
                </a:solidFill>
                <a:latin typeface="+mn-lt"/>
              </a:rPr>
              <a:t>Zero-Sum Game</a:t>
            </a:r>
            <a:br>
              <a:rPr lang="en-US" b="1" dirty="0">
                <a:solidFill>
                  <a:schemeClr val="accent5">
                    <a:lumMod val="75000"/>
                  </a:schemeClr>
                </a:solidFill>
                <a:latin typeface="+mn-lt"/>
              </a:rPr>
            </a:br>
            <a:endParaRPr lang="en-US" b="1" dirty="0">
              <a:solidFill>
                <a:schemeClr val="accent5">
                  <a:lumMod val="75000"/>
                </a:schemeClr>
              </a:solidFill>
              <a:latin typeface="+mn-lt"/>
            </a:endParaRPr>
          </a:p>
        </p:txBody>
      </p:sp>
      <p:sp>
        <p:nvSpPr>
          <p:cNvPr id="3" name="Content Placeholder 2">
            <a:extLst>
              <a:ext uri="{FF2B5EF4-FFF2-40B4-BE49-F238E27FC236}">
                <a16:creationId xmlns:a16="http://schemas.microsoft.com/office/drawing/2014/main" id="{AC92F440-9BAA-4393-BB6C-3F83A6888DED}"/>
              </a:ext>
            </a:extLst>
          </p:cNvPr>
          <p:cNvSpPr>
            <a:spLocks noGrp="1"/>
          </p:cNvSpPr>
          <p:nvPr>
            <p:ph idx="1"/>
          </p:nvPr>
        </p:nvSpPr>
        <p:spPr>
          <a:xfrm>
            <a:off x="838200" y="1032387"/>
            <a:ext cx="10515600" cy="5265174"/>
          </a:xfrm>
        </p:spPr>
        <p:txBody>
          <a:bodyPr>
            <a:normAutofit/>
          </a:bodyPr>
          <a:lstStyle/>
          <a:p>
            <a:pPr algn="just"/>
            <a:r>
              <a:rPr lang="en-US" sz="3000" dirty="0"/>
              <a:t>Zero-sum games are adversarial search which involves pure competition.</a:t>
            </a:r>
          </a:p>
          <a:p>
            <a:pPr algn="just"/>
            <a:r>
              <a:rPr lang="en-US" sz="3000" dirty="0"/>
              <a:t>In Zero-sum game each agent's gain or loss of utility is exactly balanced by the losses or gains of utility of another agent.</a:t>
            </a:r>
          </a:p>
          <a:p>
            <a:pPr algn="just"/>
            <a:r>
              <a:rPr lang="en-US" sz="3000" dirty="0"/>
              <a:t>One player of the game try to maximize one single value, while other player tries to minimize it.</a:t>
            </a:r>
          </a:p>
          <a:p>
            <a:pPr marL="0" indent="0" algn="just">
              <a:buNone/>
            </a:pPr>
            <a:endParaRPr lang="en-US" sz="3000" dirty="0"/>
          </a:p>
          <a:p>
            <a:pPr marL="0" indent="0" algn="just">
              <a:buNone/>
            </a:pPr>
            <a:r>
              <a:rPr lang="en-US" sz="4000" b="1" dirty="0">
                <a:solidFill>
                  <a:schemeClr val="accent5">
                    <a:lumMod val="75000"/>
                  </a:schemeClr>
                </a:solidFill>
              </a:rPr>
              <a:t> General games</a:t>
            </a:r>
          </a:p>
          <a:p>
            <a:pPr algn="just"/>
            <a:r>
              <a:rPr lang="en-US" sz="3200" dirty="0"/>
              <a:t>Agents have independent utilities</a:t>
            </a:r>
          </a:p>
          <a:p>
            <a:pPr algn="just"/>
            <a:r>
              <a:rPr lang="en-US" sz="3200" dirty="0"/>
              <a:t>Co-operative, </a:t>
            </a:r>
            <a:r>
              <a:rPr lang="en-US" sz="3200" dirty="0" smtClean="0"/>
              <a:t>compete or indifference</a:t>
            </a:r>
            <a:endParaRPr lang="en-US" sz="3200" dirty="0"/>
          </a:p>
          <a:p>
            <a:pPr marL="0" indent="0">
              <a:buNone/>
            </a:pPr>
            <a:endParaRPr lang="en-US" sz="3000" dirty="0"/>
          </a:p>
          <a:p>
            <a:pPr marL="0" indent="0">
              <a:buNone/>
            </a:pPr>
            <a:endParaRPr lang="en-US" dirty="0"/>
          </a:p>
        </p:txBody>
      </p:sp>
    </p:spTree>
    <p:extLst>
      <p:ext uri="{BB962C8B-B14F-4D97-AF65-F5344CB8AC3E}">
        <p14:creationId xmlns:p14="http://schemas.microsoft.com/office/powerpoint/2010/main" val="1339814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D0AEB-E257-4F2E-9C27-AC05D55DCF55}"/>
              </a:ext>
            </a:extLst>
          </p:cNvPr>
          <p:cNvSpPr>
            <a:spLocks noGrp="1"/>
          </p:cNvSpPr>
          <p:nvPr>
            <p:ph type="title"/>
          </p:nvPr>
        </p:nvSpPr>
        <p:spPr>
          <a:xfrm>
            <a:off x="648929" y="629266"/>
            <a:ext cx="3667039" cy="1676603"/>
          </a:xfrm>
        </p:spPr>
        <p:txBody>
          <a:bodyPr>
            <a:normAutofit/>
          </a:bodyPr>
          <a:lstStyle/>
          <a:p>
            <a:r>
              <a:rPr lang="en-US" b="1" dirty="0">
                <a:solidFill>
                  <a:schemeClr val="accent5">
                    <a:lumMod val="75000"/>
                  </a:schemeClr>
                </a:solidFill>
                <a:latin typeface="+mn-lt"/>
              </a:rPr>
              <a:t>Game tree</a:t>
            </a:r>
            <a:r>
              <a:rPr lang="en-US" dirty="0">
                <a:solidFill>
                  <a:schemeClr val="accent5">
                    <a:lumMod val="75000"/>
                  </a:schemeClr>
                </a:solidFill>
                <a:latin typeface="+mn-lt"/>
              </a:rPr>
              <a:t/>
            </a:r>
            <a:br>
              <a:rPr lang="en-US" dirty="0">
                <a:solidFill>
                  <a:schemeClr val="accent5">
                    <a:lumMod val="75000"/>
                  </a:schemeClr>
                </a:solidFill>
                <a:latin typeface="+mn-lt"/>
              </a:rPr>
            </a:br>
            <a:endParaRPr lang="en-US" b="1" dirty="0">
              <a:solidFill>
                <a:schemeClr val="accent5">
                  <a:lumMod val="75000"/>
                </a:schemeClr>
              </a:solidFill>
              <a:latin typeface="+mn-lt"/>
            </a:endParaRPr>
          </a:p>
        </p:txBody>
      </p:sp>
      <p:sp>
        <p:nvSpPr>
          <p:cNvPr id="3" name="Content Placeholder 2">
            <a:extLst>
              <a:ext uri="{FF2B5EF4-FFF2-40B4-BE49-F238E27FC236}">
                <a16:creationId xmlns:a16="http://schemas.microsoft.com/office/drawing/2014/main" id="{C7CEC4C7-74C8-4F0C-BFFD-6915F439A05E}"/>
              </a:ext>
            </a:extLst>
          </p:cNvPr>
          <p:cNvSpPr>
            <a:spLocks noGrp="1"/>
          </p:cNvSpPr>
          <p:nvPr>
            <p:ph idx="1"/>
          </p:nvPr>
        </p:nvSpPr>
        <p:spPr>
          <a:xfrm>
            <a:off x="383459" y="2423651"/>
            <a:ext cx="3406875" cy="2487561"/>
          </a:xfrm>
        </p:spPr>
        <p:txBody>
          <a:bodyPr>
            <a:normAutofit/>
          </a:bodyPr>
          <a:lstStyle/>
          <a:p>
            <a:pPr algn="just"/>
            <a:r>
              <a:rPr lang="en-US" sz="1800" dirty="0"/>
              <a:t>A game tree is a tree where nodes of the tree are the game states and Edges of the tree are the moves by players. Game tree involves initial state, actions function, and result Function. (utility function)</a:t>
            </a:r>
          </a:p>
          <a:p>
            <a:endParaRPr lang="en-US" sz="1800" dirty="0"/>
          </a:p>
        </p:txBody>
      </p:sp>
      <p:pic>
        <p:nvPicPr>
          <p:cNvPr id="5" name="Picture 4" descr="A close up of a map&#10;&#10;Description automatically generated">
            <a:extLst>
              <a:ext uri="{FF2B5EF4-FFF2-40B4-BE49-F238E27FC236}">
                <a16:creationId xmlns:a16="http://schemas.microsoft.com/office/drawing/2014/main" id="{26D21CA0-8054-411A-9F35-8497CADE1CDF}"/>
              </a:ext>
            </a:extLst>
          </p:cNvPr>
          <p:cNvPicPr>
            <a:picLocks noChangeAspect="1"/>
          </p:cNvPicPr>
          <p:nvPr/>
        </p:nvPicPr>
        <p:blipFill rotWithShape="1">
          <a:blip r:embed="rId2">
            <a:grayscl/>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r="804" b="1"/>
          <a:stretch/>
        </p:blipFill>
        <p:spPr>
          <a:xfrm>
            <a:off x="3923071" y="627203"/>
            <a:ext cx="7629267" cy="5577837"/>
          </a:xfrm>
          <a:prstGeom prst="rect">
            <a:avLst/>
          </a:prstGeom>
          <a:effectLst/>
        </p:spPr>
      </p:pic>
      <p:pic>
        <p:nvPicPr>
          <p:cNvPr id="4" name="Picture 3"/>
          <p:cNvPicPr>
            <a:picLocks noChangeAspect="1"/>
          </p:cNvPicPr>
          <p:nvPr/>
        </p:nvPicPr>
        <p:blipFill>
          <a:blip r:embed="rId4"/>
          <a:stretch>
            <a:fillRect/>
          </a:stretch>
        </p:blipFill>
        <p:spPr>
          <a:xfrm>
            <a:off x="3923070" y="1910903"/>
            <a:ext cx="970901" cy="323634"/>
          </a:xfrm>
          <a:prstGeom prst="rect">
            <a:avLst/>
          </a:prstGeom>
        </p:spPr>
      </p:pic>
      <p:pic>
        <p:nvPicPr>
          <p:cNvPr id="6" name="Picture 5"/>
          <p:cNvPicPr>
            <a:picLocks noChangeAspect="1"/>
          </p:cNvPicPr>
          <p:nvPr/>
        </p:nvPicPr>
        <p:blipFill>
          <a:blip r:embed="rId5"/>
          <a:stretch>
            <a:fillRect/>
          </a:stretch>
        </p:blipFill>
        <p:spPr>
          <a:xfrm>
            <a:off x="3923069" y="3130868"/>
            <a:ext cx="970901" cy="374490"/>
          </a:xfrm>
          <a:prstGeom prst="rect">
            <a:avLst/>
          </a:prstGeom>
        </p:spPr>
      </p:pic>
      <p:pic>
        <p:nvPicPr>
          <p:cNvPr id="7" name="Picture 6"/>
          <p:cNvPicPr>
            <a:picLocks noChangeAspect="1"/>
          </p:cNvPicPr>
          <p:nvPr/>
        </p:nvPicPr>
        <p:blipFill>
          <a:blip r:embed="rId4"/>
          <a:stretch>
            <a:fillRect/>
          </a:stretch>
        </p:blipFill>
        <p:spPr>
          <a:xfrm>
            <a:off x="3923068" y="4073541"/>
            <a:ext cx="970901" cy="323634"/>
          </a:xfrm>
          <a:prstGeom prst="rect">
            <a:avLst/>
          </a:prstGeom>
        </p:spPr>
      </p:pic>
      <p:sp>
        <p:nvSpPr>
          <p:cNvPr id="9" name="Rectangle 8"/>
          <p:cNvSpPr/>
          <p:nvPr/>
        </p:nvSpPr>
        <p:spPr>
          <a:xfrm>
            <a:off x="3790334" y="602907"/>
            <a:ext cx="1348336" cy="54477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8562172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C5FF6-30B5-4C40-9E01-87773ABD8A02}"/>
              </a:ext>
            </a:extLst>
          </p:cNvPr>
          <p:cNvSpPr>
            <a:spLocks noGrp="1"/>
          </p:cNvSpPr>
          <p:nvPr>
            <p:ph type="title"/>
          </p:nvPr>
        </p:nvSpPr>
        <p:spPr>
          <a:xfrm>
            <a:off x="838200" y="365125"/>
            <a:ext cx="10515600" cy="1006475"/>
          </a:xfrm>
        </p:spPr>
        <p:txBody>
          <a:bodyPr>
            <a:normAutofit fontScale="90000"/>
          </a:bodyPr>
          <a:lstStyle/>
          <a:p>
            <a:r>
              <a:rPr lang="en-US" b="1" dirty="0">
                <a:solidFill>
                  <a:schemeClr val="accent5">
                    <a:lumMod val="75000"/>
                  </a:schemeClr>
                </a:solidFill>
                <a:latin typeface="+mn-lt"/>
              </a:rPr>
              <a:t>Min-Max Algorithm</a:t>
            </a:r>
            <a:br>
              <a:rPr lang="en-US" b="1" dirty="0">
                <a:solidFill>
                  <a:schemeClr val="accent5">
                    <a:lumMod val="75000"/>
                  </a:schemeClr>
                </a:solidFill>
                <a:latin typeface="+mn-lt"/>
              </a:rPr>
            </a:br>
            <a:endParaRPr lang="en-US" b="1" dirty="0">
              <a:solidFill>
                <a:schemeClr val="accent5">
                  <a:lumMod val="75000"/>
                </a:schemeClr>
              </a:solidFill>
              <a:latin typeface="+mn-lt"/>
            </a:endParaRPr>
          </a:p>
        </p:txBody>
      </p:sp>
      <p:sp>
        <p:nvSpPr>
          <p:cNvPr id="3" name="Content Placeholder 2">
            <a:extLst>
              <a:ext uri="{FF2B5EF4-FFF2-40B4-BE49-F238E27FC236}">
                <a16:creationId xmlns:a16="http://schemas.microsoft.com/office/drawing/2014/main" id="{D394426A-2F00-4726-B477-9A0C120D54CA}"/>
              </a:ext>
            </a:extLst>
          </p:cNvPr>
          <p:cNvSpPr>
            <a:spLocks noGrp="1"/>
          </p:cNvSpPr>
          <p:nvPr>
            <p:ph idx="1"/>
          </p:nvPr>
        </p:nvSpPr>
        <p:spPr>
          <a:xfrm>
            <a:off x="661219" y="1530657"/>
            <a:ext cx="10515600" cy="4351338"/>
          </a:xfrm>
        </p:spPr>
        <p:txBody>
          <a:bodyPr>
            <a:normAutofit lnSpcReduction="10000"/>
          </a:bodyPr>
          <a:lstStyle/>
          <a:p>
            <a:r>
              <a:rPr lang="en-US" dirty="0"/>
              <a:t>In this algorithm two players play the game, one is called </a:t>
            </a:r>
            <a:r>
              <a:rPr lang="en-US" dirty="0">
                <a:solidFill>
                  <a:schemeClr val="accent5">
                    <a:lumMod val="75000"/>
                  </a:schemeClr>
                </a:solidFill>
              </a:rPr>
              <a:t>MAX</a:t>
            </a:r>
            <a:r>
              <a:rPr lang="en-US" dirty="0"/>
              <a:t> and other is called </a:t>
            </a:r>
            <a:r>
              <a:rPr lang="en-US" dirty="0">
                <a:solidFill>
                  <a:srgbClr val="FF0000"/>
                </a:solidFill>
              </a:rPr>
              <a:t>MIN</a:t>
            </a:r>
            <a:r>
              <a:rPr lang="en-US" dirty="0"/>
              <a:t>.</a:t>
            </a:r>
          </a:p>
          <a:p>
            <a:r>
              <a:rPr lang="en-US" dirty="0"/>
              <a:t>Both the players fight it as the opponent player gets the minimum benefit while they get the maximum benefit.</a:t>
            </a:r>
          </a:p>
          <a:p>
            <a:r>
              <a:rPr lang="en-US" dirty="0"/>
              <a:t>Both Players of the game are opponent of each other, where </a:t>
            </a:r>
            <a:r>
              <a:rPr lang="en-US" dirty="0">
                <a:solidFill>
                  <a:schemeClr val="accent5">
                    <a:lumMod val="75000"/>
                  </a:schemeClr>
                </a:solidFill>
              </a:rPr>
              <a:t>MAX</a:t>
            </a:r>
            <a:r>
              <a:rPr lang="en-US" dirty="0"/>
              <a:t> will select the </a:t>
            </a:r>
            <a:r>
              <a:rPr lang="en-US" dirty="0">
                <a:solidFill>
                  <a:schemeClr val="accent5">
                    <a:lumMod val="75000"/>
                  </a:schemeClr>
                </a:solidFill>
              </a:rPr>
              <a:t>maximized value </a:t>
            </a:r>
            <a:r>
              <a:rPr lang="en-US" dirty="0"/>
              <a:t>and </a:t>
            </a:r>
            <a:r>
              <a:rPr lang="en-US" dirty="0">
                <a:solidFill>
                  <a:srgbClr val="FF0000"/>
                </a:solidFill>
              </a:rPr>
              <a:t>MIN</a:t>
            </a:r>
            <a:r>
              <a:rPr lang="en-US" dirty="0"/>
              <a:t> will select the </a:t>
            </a:r>
            <a:r>
              <a:rPr lang="en-US" dirty="0">
                <a:solidFill>
                  <a:srgbClr val="FF0000"/>
                </a:solidFill>
              </a:rPr>
              <a:t>minimized value</a:t>
            </a:r>
            <a:r>
              <a:rPr lang="en-US" dirty="0"/>
              <a:t>.</a:t>
            </a:r>
          </a:p>
          <a:p>
            <a:r>
              <a:rPr lang="en-US" dirty="0"/>
              <a:t>The min-max algorithm performs a depth-first search algorithm for the exploration of the complete game tree.</a:t>
            </a:r>
          </a:p>
          <a:p>
            <a:r>
              <a:rPr lang="en-US" dirty="0"/>
              <a:t>The min-max algorithm proceeds all the way down to the terminal node of the tree, then backtrack the tree as the recursion.</a:t>
            </a:r>
          </a:p>
          <a:p>
            <a:endParaRPr lang="en-US" dirty="0"/>
          </a:p>
        </p:txBody>
      </p:sp>
    </p:spTree>
    <p:extLst>
      <p:ext uri="{BB962C8B-B14F-4D97-AF65-F5344CB8AC3E}">
        <p14:creationId xmlns:p14="http://schemas.microsoft.com/office/powerpoint/2010/main" val="40801392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31370-ED2A-4E60-AEDF-6CFA0C2C6E59}"/>
              </a:ext>
            </a:extLst>
          </p:cNvPr>
          <p:cNvSpPr>
            <a:spLocks noGrp="1"/>
          </p:cNvSpPr>
          <p:nvPr>
            <p:ph type="title"/>
          </p:nvPr>
        </p:nvSpPr>
        <p:spPr/>
        <p:txBody>
          <a:bodyPr/>
          <a:lstStyle/>
          <a:p>
            <a:r>
              <a:rPr lang="en-US" b="1" dirty="0">
                <a:solidFill>
                  <a:schemeClr val="accent5">
                    <a:lumMod val="75000"/>
                  </a:schemeClr>
                </a:solidFill>
                <a:latin typeface="+mn-lt"/>
              </a:rPr>
              <a:t>Min-Max Algorithm E.g.……..</a:t>
            </a:r>
            <a:endParaRPr lang="en-US" dirty="0">
              <a:latin typeface="+mn-lt"/>
            </a:endParaRPr>
          </a:p>
        </p:txBody>
      </p:sp>
      <p:pic>
        <p:nvPicPr>
          <p:cNvPr id="5" name="Content Placeholder 4" descr="A picture containing drawing&#10;&#10;Description automatically generated">
            <a:extLst>
              <a:ext uri="{FF2B5EF4-FFF2-40B4-BE49-F238E27FC236}">
                <a16:creationId xmlns:a16="http://schemas.microsoft.com/office/drawing/2014/main" id="{4208BAB8-7BB1-4B11-9260-1C60FBC86192}"/>
              </a:ext>
            </a:extLst>
          </p:cNvPr>
          <p:cNvPicPr>
            <a:picLocks noGrp="1" noChangeAspect="1"/>
          </p:cNvPicPr>
          <p:nvPr>
            <p:ph idx="1"/>
          </p:nvPr>
        </p:nvPicPr>
        <p:blipFill>
          <a:blip r:embed="rId2">
            <a:grayscl/>
            <a:extLst>
              <a:ext uri="{28A0092B-C50C-407E-A947-70E740481C1C}">
                <a14:useLocalDpi xmlns:a14="http://schemas.microsoft.com/office/drawing/2010/main" val="0"/>
              </a:ext>
            </a:extLst>
          </a:blip>
          <a:stretch>
            <a:fillRect/>
          </a:stretch>
        </p:blipFill>
        <p:spPr>
          <a:xfrm>
            <a:off x="1758886" y="1714808"/>
            <a:ext cx="8674228" cy="4931338"/>
          </a:xfrm>
        </p:spPr>
      </p:pic>
    </p:spTree>
    <p:extLst>
      <p:ext uri="{BB962C8B-B14F-4D97-AF65-F5344CB8AC3E}">
        <p14:creationId xmlns:p14="http://schemas.microsoft.com/office/powerpoint/2010/main" val="3589519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Mirza Pervaz\Desktop\Capture.PNG">
            <a:extLst>
              <a:ext uri="{FF2B5EF4-FFF2-40B4-BE49-F238E27FC236}">
                <a16:creationId xmlns:a16="http://schemas.microsoft.com/office/drawing/2014/main" id="{60A07F95-51E5-4467-8B46-ACFA45F589E8}"/>
              </a:ext>
            </a:extLst>
          </p:cNvPr>
          <p:cNvPicPr>
            <a:picLocks noGrp="1" noChangeAspect="1" noChangeArrowheads="1"/>
          </p:cNvPicPr>
          <p:nvPr>
            <p:ph idx="1"/>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b="2797"/>
          <a:stretch/>
        </p:blipFill>
        <p:spPr bwMode="auto">
          <a:xfrm>
            <a:off x="1588958" y="449705"/>
            <a:ext cx="9638676" cy="5906126"/>
          </a:xfrm>
          <a:prstGeom prst="rect">
            <a:avLst/>
          </a:prstGeom>
          <a:noFill/>
        </p:spPr>
      </p:pic>
      <p:sp>
        <p:nvSpPr>
          <p:cNvPr id="2" name="Title 1">
            <a:extLst>
              <a:ext uri="{FF2B5EF4-FFF2-40B4-BE49-F238E27FC236}">
                <a16:creationId xmlns:a16="http://schemas.microsoft.com/office/drawing/2014/main" id="{5DFEDC11-95C3-4FF4-BEFE-49849FBC3537}"/>
              </a:ext>
            </a:extLst>
          </p:cNvPr>
          <p:cNvSpPr>
            <a:spLocks noGrp="1"/>
          </p:cNvSpPr>
          <p:nvPr>
            <p:ph type="title"/>
          </p:nvPr>
        </p:nvSpPr>
        <p:spPr>
          <a:xfrm>
            <a:off x="193623" y="335145"/>
            <a:ext cx="5075903" cy="1325563"/>
          </a:xfrm>
        </p:spPr>
        <p:txBody>
          <a:bodyPr/>
          <a:lstStyle/>
          <a:p>
            <a:r>
              <a:rPr lang="en-US" b="1" dirty="0">
                <a:solidFill>
                  <a:schemeClr val="accent5">
                    <a:lumMod val="75000"/>
                  </a:schemeClr>
                </a:solidFill>
                <a:latin typeface="+mn-lt"/>
              </a:rPr>
              <a:t>TIC-TAC TOE </a:t>
            </a:r>
            <a:br>
              <a:rPr lang="en-US" b="1" dirty="0">
                <a:solidFill>
                  <a:schemeClr val="accent5">
                    <a:lumMod val="75000"/>
                  </a:schemeClr>
                </a:solidFill>
                <a:latin typeface="+mn-lt"/>
              </a:rPr>
            </a:br>
            <a:r>
              <a:rPr lang="en-US" b="1" dirty="0">
                <a:solidFill>
                  <a:schemeClr val="accent5">
                    <a:lumMod val="75000"/>
                  </a:schemeClr>
                </a:solidFill>
                <a:latin typeface="+mn-lt"/>
              </a:rPr>
              <a:t>E.g.……..</a:t>
            </a:r>
            <a:endParaRPr lang="en-US" dirty="0">
              <a:latin typeface="+mn-lt"/>
            </a:endParaRPr>
          </a:p>
        </p:txBody>
      </p:sp>
    </p:spTree>
    <p:extLst>
      <p:ext uri="{BB962C8B-B14F-4D97-AF65-F5344CB8AC3E}">
        <p14:creationId xmlns:p14="http://schemas.microsoft.com/office/powerpoint/2010/main" val="15282096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318</TotalTime>
  <Words>527</Words>
  <Application>Microsoft Office PowerPoint</Application>
  <PresentationFormat>Widescreen</PresentationFormat>
  <Paragraphs>77</Paragraphs>
  <Slides>17</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Arial Rounded MT Bold</vt:lpstr>
      <vt:lpstr>Calibri</vt:lpstr>
      <vt:lpstr>Calibri Light</vt:lpstr>
      <vt:lpstr>Gothic Uralic</vt:lpstr>
      <vt:lpstr>MathJax_Main</vt:lpstr>
      <vt:lpstr>Source Sans Pro</vt:lpstr>
      <vt:lpstr>times new roman</vt:lpstr>
      <vt:lpstr>verdana</vt:lpstr>
      <vt:lpstr>Office Theme</vt:lpstr>
      <vt:lpstr>PowerPoint Presentation</vt:lpstr>
      <vt:lpstr>Content  </vt:lpstr>
      <vt:lpstr>Adversarial Search</vt:lpstr>
      <vt:lpstr>Types of Games in AI </vt:lpstr>
      <vt:lpstr>Zero-Sum Game </vt:lpstr>
      <vt:lpstr>Game tree </vt:lpstr>
      <vt:lpstr>Min-Max Algorithm </vt:lpstr>
      <vt:lpstr>Min-Max Algorithm E.g.……..</vt:lpstr>
      <vt:lpstr>TIC-TAC TOE  E.g.……..</vt:lpstr>
      <vt:lpstr>PowerPoint Presentation</vt:lpstr>
      <vt:lpstr>PowerPoint Presentation</vt:lpstr>
      <vt:lpstr>Prisoner’s Dilemma in Extensive Form</vt:lpstr>
      <vt:lpstr>PowerPoint Presentation</vt:lpstr>
      <vt:lpstr>Properties of Mini-Max algorithm: </vt:lpstr>
      <vt:lpstr>Alpha Beta Pruning</vt:lpstr>
      <vt:lpstr>Alpha Beta Pruning example:</vt:lpstr>
      <vt:lpstr>For MAX Nodes, V=max(α) &amp; α &gt;= -∞ For MIN Nodes, V=min(β)  &amp; β &gt;=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Saeeda</dc:creator>
  <cp:lastModifiedBy>Saeeda Kanwal</cp:lastModifiedBy>
  <cp:revision>40</cp:revision>
  <cp:lastPrinted>2020-03-16T05:48:37Z</cp:lastPrinted>
  <dcterms:created xsi:type="dcterms:W3CDTF">2020-03-08T18:48:57Z</dcterms:created>
  <dcterms:modified xsi:type="dcterms:W3CDTF">2021-03-29T06:42:02Z</dcterms:modified>
</cp:coreProperties>
</file>